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8" r:id="rId3"/>
    <p:sldId id="277" r:id="rId4"/>
    <p:sldId id="280" r:id="rId5"/>
    <p:sldId id="349" r:id="rId6"/>
    <p:sldId id="344" r:id="rId7"/>
    <p:sldId id="299" r:id="rId8"/>
    <p:sldId id="286" r:id="rId9"/>
    <p:sldId id="328" r:id="rId10"/>
    <p:sldId id="330" r:id="rId11"/>
    <p:sldId id="309" r:id="rId12"/>
    <p:sldId id="296" r:id="rId13"/>
    <p:sldId id="355" r:id="rId14"/>
    <p:sldId id="346" r:id="rId15"/>
    <p:sldId id="350" r:id="rId16"/>
    <p:sldId id="315" r:id="rId17"/>
    <p:sldId id="352" r:id="rId18"/>
    <p:sldId id="339" r:id="rId19"/>
    <p:sldId id="314" r:id="rId20"/>
    <p:sldId id="335" r:id="rId21"/>
    <p:sldId id="338" r:id="rId22"/>
    <p:sldId id="356" r:id="rId23"/>
    <p:sldId id="321" r:id="rId24"/>
    <p:sldId id="354" r:id="rId25"/>
    <p:sldId id="343" r:id="rId26"/>
    <p:sldId id="325" r:id="rId27"/>
    <p:sldId id="327" r:id="rId28"/>
    <p:sldId id="323" r:id="rId29"/>
    <p:sldId id="324" r:id="rId30"/>
    <p:sldId id="348" r:id="rId31"/>
    <p:sldId id="288" r:id="rId32"/>
    <p:sldId id="301" r:id="rId33"/>
    <p:sldId id="347" r:id="rId34"/>
    <p:sldId id="326"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DFB3"/>
    <a:srgbClr val="197EC6"/>
    <a:srgbClr val="A3C694"/>
    <a:srgbClr val="4CB897"/>
    <a:srgbClr val="0070C0"/>
    <a:srgbClr val="BFBFBF"/>
    <a:srgbClr val="30B68D"/>
    <a:srgbClr val="CAC8C7"/>
    <a:srgbClr val="7A92BD"/>
    <a:srgbClr val="8FD5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82815" autoAdjust="0"/>
  </p:normalViewPr>
  <p:slideViewPr>
    <p:cSldViewPr snapToGrid="0">
      <p:cViewPr varScale="1">
        <p:scale>
          <a:sx n="63" d="100"/>
          <a:sy n="63" d="100"/>
        </p:scale>
        <p:origin x="32" y="-6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F39E88-38EC-4FCE-8C6F-74E4DDF0AA14}" type="datetimeFigureOut">
              <a:rPr lang="zh-TW" altLang="en-US" smtClean="0"/>
              <a:t>2019/12/8</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7A7AA5-A4CC-4E99-B075-E8D51DF6C48A}" type="slidenum">
              <a:rPr lang="zh-TW" altLang="en-US" smtClean="0"/>
              <a:t>‹#›</a:t>
            </a:fld>
            <a:endParaRPr lang="zh-TW" altLang="en-US"/>
          </a:p>
        </p:txBody>
      </p:sp>
    </p:spTree>
    <p:extLst>
      <p:ext uri="{BB962C8B-B14F-4D97-AF65-F5344CB8AC3E}">
        <p14:creationId xmlns:p14="http://schemas.microsoft.com/office/powerpoint/2010/main" val="151266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介紹情緒是什麼</a:t>
            </a:r>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5</a:t>
            </a:fld>
            <a:endParaRPr lang="zh-TW" altLang="en-US"/>
          </a:p>
        </p:txBody>
      </p:sp>
    </p:spTree>
    <p:extLst>
      <p:ext uri="{BB962C8B-B14F-4D97-AF65-F5344CB8AC3E}">
        <p14:creationId xmlns:p14="http://schemas.microsoft.com/office/powerpoint/2010/main" val="2067527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做完以上處理的下一步，就是進行主題分群與情緒分析。從網路上各處蒐集來的文章來源與內容都不同，為了讓後續的分析有標準，必須先為文章分類，</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採用機器學習的方式來執行這個步驟。</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15</a:t>
            </a:fld>
            <a:endParaRPr lang="zh-TW" altLang="en-US"/>
          </a:p>
        </p:txBody>
      </p:sp>
    </p:spTree>
    <p:extLst>
      <p:ext uri="{BB962C8B-B14F-4D97-AF65-F5344CB8AC3E}">
        <p14:creationId xmlns:p14="http://schemas.microsoft.com/office/powerpoint/2010/main" val="203992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我們選用的是非監督式機器學習模型：</a:t>
            </a:r>
            <a:r>
              <a:rPr lang="en-US" altLang="zh-TW" sz="1200" kern="1200" dirty="0">
                <a:solidFill>
                  <a:schemeClr val="tx1"/>
                </a:solidFill>
                <a:effectLst/>
                <a:latin typeface="+mn-lt"/>
                <a:ea typeface="+mn-ea"/>
                <a:cs typeface="+mn-cs"/>
              </a:rPr>
              <a:t>LDA</a:t>
            </a:r>
            <a:r>
              <a:rPr lang="zh-TW" altLang="zh-TW" sz="1200" kern="1200" dirty="0">
                <a:solidFill>
                  <a:schemeClr val="tx1"/>
                </a:solidFill>
                <a:effectLst/>
                <a:latin typeface="+mn-lt"/>
                <a:ea typeface="+mn-ea"/>
                <a:cs typeface="+mn-cs"/>
              </a:rPr>
              <a:t>主題分群模型，又稱隱含敵立刻雷分布。一般常用於分群的有</a:t>
            </a:r>
            <a:r>
              <a:rPr lang="en-US" altLang="zh-TW" sz="1200" kern="1200" dirty="0">
                <a:solidFill>
                  <a:schemeClr val="tx1"/>
                </a:solidFill>
                <a:effectLst/>
                <a:latin typeface="+mn-lt"/>
                <a:ea typeface="+mn-ea"/>
                <a:cs typeface="+mn-cs"/>
              </a:rPr>
              <a:t>K-means</a:t>
            </a:r>
            <a:r>
              <a:rPr lang="zh-TW" altLang="zh-TW" sz="1200" kern="1200" dirty="0">
                <a:solidFill>
                  <a:schemeClr val="tx1"/>
                </a:solidFill>
                <a:effectLst/>
                <a:latin typeface="+mn-lt"/>
                <a:ea typeface="+mn-ea"/>
                <a:cs typeface="+mn-cs"/>
              </a:rPr>
              <a:t>與</a:t>
            </a:r>
            <a:r>
              <a:rPr lang="en-US" altLang="zh-TW" sz="1200" kern="1200" dirty="0" err="1">
                <a:solidFill>
                  <a:schemeClr val="tx1"/>
                </a:solidFill>
                <a:effectLst/>
                <a:latin typeface="+mn-lt"/>
                <a:ea typeface="+mn-ea"/>
                <a:cs typeface="+mn-cs"/>
              </a:rPr>
              <a:t>Concor</a:t>
            </a:r>
            <a:r>
              <a:rPr lang="zh-TW" altLang="zh-TW" sz="1200" kern="1200" dirty="0">
                <a:solidFill>
                  <a:schemeClr val="tx1"/>
                </a:solidFill>
                <a:effectLst/>
                <a:latin typeface="+mn-lt"/>
                <a:ea typeface="+mn-ea"/>
                <a:cs typeface="+mn-cs"/>
              </a:rPr>
              <a:t>兩種模型，但根據文獻探討與我們團隊多次的嘗試後</a:t>
            </a:r>
            <a:r>
              <a:rPr lang="en-US" altLang="zh-TW" sz="1200" kern="1200" dirty="0">
                <a:solidFill>
                  <a:schemeClr val="tx1"/>
                </a:solidFill>
                <a:effectLst/>
                <a:latin typeface="+mn-lt"/>
                <a:ea typeface="+mn-ea"/>
                <a:cs typeface="+mn-cs"/>
              </a:rPr>
              <a:t>LDA</a:t>
            </a:r>
            <a:r>
              <a:rPr lang="zh-TW" altLang="zh-TW" sz="1200" kern="1200" dirty="0">
                <a:solidFill>
                  <a:schemeClr val="tx1"/>
                </a:solidFill>
                <a:effectLst/>
                <a:latin typeface="+mn-lt"/>
                <a:ea typeface="+mn-ea"/>
                <a:cs typeface="+mn-cs"/>
              </a:rPr>
              <a:t>模型的分群結果最為良好。（</a:t>
            </a:r>
            <a:r>
              <a:rPr lang="en-US" altLang="zh-TW" sz="1200" kern="1200" dirty="0">
                <a:solidFill>
                  <a:schemeClr val="tx1"/>
                </a:solidFill>
                <a:effectLst/>
                <a:latin typeface="+mn-lt"/>
                <a:ea typeface="+mn-ea"/>
                <a:cs typeface="+mn-cs"/>
              </a:rPr>
              <a:t>LDA</a:t>
            </a:r>
            <a:r>
              <a:rPr lang="zh-TW" altLang="zh-TW" sz="1200" kern="1200" dirty="0">
                <a:solidFill>
                  <a:schemeClr val="tx1"/>
                </a:solidFill>
                <a:effectLst/>
                <a:latin typeface="+mn-lt"/>
                <a:ea typeface="+mn-ea"/>
                <a:cs typeface="+mn-cs"/>
              </a:rPr>
              <a:t>模型認為每個主題是用許多不同字詞所組成，而字詞是由所有主題共享的，也就是每個主題如同機率分布組成的多項式一樣）</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16</a:t>
            </a:fld>
            <a:endParaRPr lang="zh-TW" altLang="en-US"/>
          </a:p>
        </p:txBody>
      </p:sp>
    </p:spTree>
    <p:extLst>
      <p:ext uri="{BB962C8B-B14F-4D97-AF65-F5344CB8AC3E}">
        <p14:creationId xmlns:p14="http://schemas.microsoft.com/office/powerpoint/2010/main" val="198962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訓練模型前，我們透過</a:t>
            </a:r>
            <a:r>
              <a:rPr lang="en-US" altLang="zh-TW" sz="1200" kern="1200" dirty="0">
                <a:solidFill>
                  <a:schemeClr val="tx1"/>
                </a:solidFill>
                <a:effectLst/>
                <a:latin typeface="+mn-lt"/>
                <a:ea typeface="+mn-ea"/>
                <a:cs typeface="+mn-cs"/>
              </a:rPr>
              <a:t>TF-ID</a:t>
            </a:r>
            <a:r>
              <a:rPr lang="zh-TW" altLang="en-US" sz="1200" kern="1200" dirty="0">
                <a:solidFill>
                  <a:schemeClr val="tx1"/>
                </a:solidFill>
                <a:effectLst/>
                <a:latin typeface="+mn-lt"/>
                <a:ea typeface="+mn-ea"/>
                <a:cs typeface="+mn-cs"/>
              </a:rPr>
              <a:t>與文件頻率計算篩選出文章中的熱門議題詞，作為模型的輸入，之後</a:t>
            </a:r>
            <a:r>
              <a:rPr lang="zh-TW" altLang="zh-TW" sz="1200" kern="1200" dirty="0">
                <a:solidFill>
                  <a:schemeClr val="tx1"/>
                </a:solidFill>
                <a:effectLst/>
                <a:latin typeface="+mn-lt"/>
                <a:ea typeface="+mn-ea"/>
                <a:cs typeface="+mn-cs"/>
              </a:rPr>
              <a:t>重複調整群數、決定群數與調整參數幾個步驟，</a:t>
            </a:r>
            <a:r>
              <a:rPr lang="zh-TW" altLang="en-US" sz="1200" kern="1200" dirty="0">
                <a:solidFill>
                  <a:schemeClr val="tx1"/>
                </a:solidFill>
                <a:effectLst/>
                <a:latin typeface="+mn-lt"/>
                <a:ea typeface="+mn-ea"/>
                <a:cs typeface="+mn-cs"/>
              </a:rPr>
              <a:t>找出每個群具有</a:t>
            </a:r>
            <a:r>
              <a:rPr lang="zh-TW" altLang="zh-TW" sz="1200" kern="1200" dirty="0">
                <a:solidFill>
                  <a:schemeClr val="tx1"/>
                </a:solidFill>
                <a:effectLst/>
                <a:latin typeface="+mn-lt"/>
                <a:ea typeface="+mn-ea"/>
                <a:cs typeface="+mn-cs"/>
              </a:rPr>
              <a:t>足夠的代表性，以群與群之間的差別分明</a:t>
            </a:r>
            <a:r>
              <a:rPr lang="zh-TW" altLang="en-US" sz="1200" kern="1200" dirty="0">
                <a:solidFill>
                  <a:schemeClr val="tx1"/>
                </a:solidFill>
                <a:effectLst/>
                <a:latin typeface="+mn-lt"/>
                <a:ea typeface="+mn-ea"/>
                <a:cs typeface="+mn-cs"/>
              </a:rPr>
              <a:t>的最佳結果</a:t>
            </a:r>
            <a:r>
              <a:rPr lang="zh-TW" altLang="zh-TW" sz="1200" kern="1200" dirty="0">
                <a:solidFill>
                  <a:schemeClr val="tx1"/>
                </a:solidFill>
                <a:effectLst/>
                <a:latin typeface="+mn-lt"/>
                <a:ea typeface="+mn-ea"/>
                <a:cs typeface="+mn-cs"/>
              </a:rPr>
              <a:t>。最後我們會再進行些微的人工調整，同時確保整個主題分群的效率與準確性。</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17</a:t>
            </a:fld>
            <a:endParaRPr lang="zh-TW" altLang="en-US"/>
          </a:p>
        </p:txBody>
      </p:sp>
    </p:spTree>
    <p:extLst>
      <p:ext uri="{BB962C8B-B14F-4D97-AF65-F5344CB8AC3E}">
        <p14:creationId xmlns:p14="http://schemas.microsoft.com/office/powerpoint/2010/main" val="6495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分群得出的結果就像投影片上所示，</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將文章內容總共分成五大主題</a:t>
            </a:r>
            <a:r>
              <a:rPr lang="zh-TW" altLang="en-US" sz="1200" kern="1200" dirty="0">
                <a:solidFill>
                  <a:schemeClr val="tx1"/>
                </a:solidFill>
                <a:effectLst/>
                <a:latin typeface="+mn-lt"/>
                <a:ea typeface="+mn-ea"/>
                <a:cs typeface="+mn-cs"/>
              </a:rPr>
              <a:t>，並且根據</a:t>
            </a:r>
            <a:r>
              <a:rPr lang="zh-TW" altLang="zh-TW" sz="1200" kern="1200" dirty="0">
                <a:solidFill>
                  <a:schemeClr val="tx1"/>
                </a:solidFill>
                <a:effectLst/>
                <a:latin typeface="+mn-lt"/>
                <a:ea typeface="+mn-ea"/>
                <a:cs typeface="+mn-cs"/>
              </a:rPr>
              <a:t>不同組合表達出不同的主題取向，我們再照主題取向各自取名。</a:t>
            </a:r>
          </a:p>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18</a:t>
            </a:fld>
            <a:endParaRPr lang="zh-TW" altLang="en-US"/>
          </a:p>
        </p:txBody>
      </p:sp>
    </p:spTree>
    <p:extLst>
      <p:ext uri="{BB962C8B-B14F-4D97-AF65-F5344CB8AC3E}">
        <p14:creationId xmlns:p14="http://schemas.microsoft.com/office/powerpoint/2010/main" val="315642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按照分群的結果與文本裡頭的字詞組合，每篇文章都會被標注相對應的分群主題。</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19</a:t>
            </a:fld>
            <a:endParaRPr lang="zh-TW" altLang="en-US"/>
          </a:p>
        </p:txBody>
      </p:sp>
    </p:spTree>
    <p:extLst>
      <p:ext uri="{BB962C8B-B14F-4D97-AF65-F5344CB8AC3E}">
        <p14:creationId xmlns:p14="http://schemas.microsoft.com/office/powerpoint/2010/main" val="274484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分群模型在建置與訓練的同時，透過前面已經建置好的情緒詞庫，</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就可以找出每篇文章包含多少的正向詞與負向詞，進而計算出這篇文章的情緒分數，代表著撰寫者的評論傾向。</a:t>
            </a:r>
          </a:p>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20</a:t>
            </a:fld>
            <a:endParaRPr lang="zh-TW" altLang="en-US"/>
          </a:p>
        </p:txBody>
      </p:sp>
    </p:spTree>
    <p:extLst>
      <p:ext uri="{BB962C8B-B14F-4D97-AF65-F5344CB8AC3E}">
        <p14:creationId xmlns:p14="http://schemas.microsoft.com/office/powerpoint/2010/main" val="169765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最後，每篇文章就會同時擁有品牌標籤、主題標籤與情緒分數三種資料，進而可以量化出每個品牌、在每個主題之下的情緒分數，而</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再透過不同的統計以視覺化的方式呈現分析結果。</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21</a:t>
            </a:fld>
            <a:endParaRPr lang="zh-TW" altLang="en-US"/>
          </a:p>
        </p:txBody>
      </p:sp>
    </p:spTree>
    <p:extLst>
      <p:ext uri="{BB962C8B-B14F-4D97-AF65-F5344CB8AC3E}">
        <p14:creationId xmlns:p14="http://schemas.microsoft.com/office/powerpoint/2010/main" val="361143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前面說明完了</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的建置過程與原理，那使用者要使用</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其實非常簡單，只要進入我們所架設的網站，在品牌分析的頁面輸入想要分析的品牌，就可以輕鬆的得到結果。</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22</a:t>
            </a:fld>
            <a:endParaRPr lang="zh-TW" altLang="en-US"/>
          </a:p>
        </p:txBody>
      </p:sp>
    </p:spTree>
    <p:extLst>
      <p:ext uri="{BB962C8B-B14F-4D97-AF65-F5344CB8AC3E}">
        <p14:creationId xmlns:p14="http://schemas.microsoft.com/office/powerpoint/2010/main" val="247761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zh-TW" sz="1200" kern="1200" dirty="0">
                <a:solidFill>
                  <a:schemeClr val="tx1"/>
                </a:solidFill>
                <a:effectLst/>
                <a:latin typeface="+mn-lt"/>
                <a:ea typeface="+mn-ea"/>
                <a:cs typeface="+mn-cs"/>
              </a:rPr>
              <a:t>首先</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最特別的就是透過對應分析所呈現的品牌地圖，對應分析是一種常用在產品定位與市場細分領域的視覺化方法。</a:t>
            </a:r>
          </a:p>
          <a:p>
            <a:pPr rtl="0"/>
            <a:r>
              <a:rPr lang="zh-TW" altLang="zh-TW" sz="1200" kern="1200" dirty="0">
                <a:solidFill>
                  <a:schemeClr val="tx1"/>
                </a:solidFill>
                <a:effectLst/>
                <a:latin typeface="+mn-lt"/>
                <a:ea typeface="+mn-ea"/>
                <a:cs typeface="+mn-cs"/>
              </a:rPr>
              <a:t>圖上的點代表各品牌與各領域的正負評價，越接近的點代表關係性越強。比如這裡是使用者輸入的品排，離他最近的是製鞋技術正向評價，代表網路意見中對於品牌與這樣的評價是有高度連結的。</a:t>
            </a:r>
          </a:p>
          <a:p>
            <a:pPr rtl="0"/>
            <a:r>
              <a:rPr lang="zh-TW" altLang="zh-TW" sz="1200" kern="1200" dirty="0">
                <a:solidFill>
                  <a:schemeClr val="tx1"/>
                </a:solidFill>
                <a:effectLst/>
                <a:latin typeface="+mn-lt"/>
                <a:ea typeface="+mn-ea"/>
                <a:cs typeface="+mn-cs"/>
              </a:rPr>
              <a:t>透過這張品牌地圖可以分析出品牌在大眾意見裡的形象，以及可能和哪個品牌的定位接近等資訊。</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23</a:t>
            </a:fld>
            <a:endParaRPr lang="zh-TW" altLang="en-US"/>
          </a:p>
        </p:txBody>
      </p:sp>
    </p:spTree>
    <p:extLst>
      <p:ext uri="{BB962C8B-B14F-4D97-AF65-F5344CB8AC3E}">
        <p14:creationId xmlns:p14="http://schemas.microsoft.com/office/powerpoint/2010/main" val="3990457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再來是按照文章的發表時間，統計不同時期的情緒分數做出的折線圖，使用者可以透過審視高低變化與時間的關係，進而不同時期對於品牌名聲的影響，（比如說新產品的推出或季節的差異）。</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24</a:t>
            </a:fld>
            <a:endParaRPr lang="zh-TW" altLang="en-US"/>
          </a:p>
        </p:txBody>
      </p:sp>
    </p:spTree>
    <p:extLst>
      <p:ext uri="{BB962C8B-B14F-4D97-AF65-F5344CB8AC3E}">
        <p14:creationId xmlns:p14="http://schemas.microsoft.com/office/powerpoint/2010/main" val="190796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6</a:t>
            </a:fld>
            <a:endParaRPr lang="zh-TW" altLang="en-US"/>
          </a:p>
        </p:txBody>
      </p:sp>
    </p:spTree>
    <p:extLst>
      <p:ext uri="{BB962C8B-B14F-4D97-AF65-F5344CB8AC3E}">
        <p14:creationId xmlns:p14="http://schemas.microsoft.com/office/powerpoint/2010/main" val="3392744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zh-TW" sz="1200" kern="1200" dirty="0">
                <a:solidFill>
                  <a:schemeClr val="tx1"/>
                </a:solidFill>
                <a:effectLst/>
                <a:latin typeface="+mn-lt"/>
                <a:ea typeface="+mn-ea"/>
                <a:cs typeface="+mn-cs"/>
              </a:rPr>
              <a:t>另外直觀的雷達圖與文字雲則讓使用者可以輕鬆看出大眾在網路文章中對於品牌在各主題的評價高低，以及大眾提到品牌的時候還都會提到那些其他字詞。</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以上就是</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系統的整體介紹，接下來我們將對商業模式做說明。</a:t>
            </a:r>
          </a:p>
          <a:p>
            <a:pPr rtl="0"/>
            <a:br>
              <a:rPr lang="zh-TW" altLang="zh-TW" sz="1200" kern="1200" dirty="0">
                <a:solidFill>
                  <a:schemeClr val="tx1"/>
                </a:solidFill>
                <a:effectLst/>
                <a:latin typeface="+mn-lt"/>
                <a:ea typeface="+mn-ea"/>
                <a:cs typeface="+mn-cs"/>
              </a:rPr>
            </a:b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25</a:t>
            </a:fld>
            <a:endParaRPr lang="zh-TW" altLang="en-US"/>
          </a:p>
        </p:txBody>
      </p:sp>
    </p:spTree>
    <p:extLst>
      <p:ext uri="{BB962C8B-B14F-4D97-AF65-F5344CB8AC3E}">
        <p14:creationId xmlns:p14="http://schemas.microsoft.com/office/powerpoint/2010/main" val="3151992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28</a:t>
            </a:fld>
            <a:endParaRPr lang="zh-TW" altLang="en-US"/>
          </a:p>
        </p:txBody>
      </p:sp>
    </p:spTree>
    <p:extLst>
      <p:ext uri="{BB962C8B-B14F-4D97-AF65-F5344CB8AC3E}">
        <p14:creationId xmlns:p14="http://schemas.microsoft.com/office/powerpoint/2010/main" val="1611486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建置好詞庫後就可以為所有的文本進行斷詞了，投影片上的是一個簡單的例子。原本的句子是這個樣子，將句子斷成詞彙後刪除無意義的停用詞。</a:t>
            </a:r>
          </a:p>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32</a:t>
            </a:fld>
            <a:endParaRPr lang="zh-TW" altLang="en-US"/>
          </a:p>
        </p:txBody>
      </p:sp>
    </p:spTree>
    <p:extLst>
      <p:ext uri="{BB962C8B-B14F-4D97-AF65-F5344CB8AC3E}">
        <p14:creationId xmlns:p14="http://schemas.microsoft.com/office/powerpoint/2010/main" val="191537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刪除停用詞後我們為所有的詞進行詞性標注，在這裡我們會過濾掉代表意義不高的詞性，以投影片上的例子有時間詞、代詞、數量詞，最後留下的詞彙在根據我們後續的需求做詳細過濾。</a:t>
            </a:r>
          </a:p>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33</a:t>
            </a:fld>
            <a:endParaRPr lang="zh-TW" altLang="en-US"/>
          </a:p>
        </p:txBody>
      </p:sp>
    </p:spTree>
    <p:extLst>
      <p:ext uri="{BB962C8B-B14F-4D97-AF65-F5344CB8AC3E}">
        <p14:creationId xmlns:p14="http://schemas.microsoft.com/office/powerpoint/2010/main" val="3732059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進行模型的建置前，為了確保結果確實屬於大眾所重視的主題，我們透過計算</a:t>
            </a:r>
            <a:r>
              <a:rPr lang="en-US" altLang="zh-TW" sz="1200" kern="1200" dirty="0">
                <a:solidFill>
                  <a:schemeClr val="tx1"/>
                </a:solidFill>
                <a:effectLst/>
                <a:latin typeface="+mn-lt"/>
                <a:ea typeface="+mn-ea"/>
                <a:cs typeface="+mn-cs"/>
              </a:rPr>
              <a:t>TF-IDF</a:t>
            </a:r>
            <a:r>
              <a:rPr lang="zh-TW" altLang="zh-TW" sz="1200" kern="1200" dirty="0">
                <a:solidFill>
                  <a:schemeClr val="tx1"/>
                </a:solidFill>
                <a:effectLst/>
                <a:latin typeface="+mn-lt"/>
                <a:ea typeface="+mn-ea"/>
                <a:cs typeface="+mn-cs"/>
              </a:rPr>
              <a:t>與文件頻率，篩選出重要性與討論頻率足夠高的字詞作為模型的輸入。</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34</a:t>
            </a:fld>
            <a:endParaRPr lang="zh-TW" altLang="en-US"/>
          </a:p>
        </p:txBody>
      </p:sp>
    </p:spTree>
    <p:extLst>
      <p:ext uri="{BB962C8B-B14F-4D97-AF65-F5344CB8AC3E}">
        <p14:creationId xmlns:p14="http://schemas.microsoft.com/office/powerpoint/2010/main" val="280365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t>7</a:t>
            </a:fld>
            <a:endParaRPr lang="zh-TW" altLang="en-US"/>
          </a:p>
        </p:txBody>
      </p:sp>
    </p:spTree>
    <p:extLst>
      <p:ext uri="{BB962C8B-B14F-4D97-AF65-F5344CB8AC3E}">
        <p14:creationId xmlns:p14="http://schemas.microsoft.com/office/powerpoint/2010/main" val="290789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接下來我們會針對</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整個系統的開發流程做介紹。</a:t>
            </a:r>
            <a:r>
              <a:rPr lang="zh-TW" altLang="en-US" sz="1200" kern="1200" dirty="0">
                <a:solidFill>
                  <a:schemeClr val="tx1"/>
                </a:solidFill>
                <a:effectLst/>
                <a:latin typeface="+mn-lt"/>
                <a:ea typeface="+mn-ea"/>
                <a:cs typeface="+mn-cs"/>
              </a:rPr>
              <a:t>流程大約分成蒐集文章、文章前處理、主題分群與情緒分數計算、與最後的視覺化分析四個部分，我們會依序做更詳細的介紹。</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9</a:t>
            </a:fld>
            <a:endParaRPr lang="zh-TW" altLang="en-US"/>
          </a:p>
        </p:txBody>
      </p:sp>
    </p:spTree>
    <p:extLst>
      <p:ext uri="{BB962C8B-B14F-4D97-AF65-F5344CB8AC3E}">
        <p14:creationId xmlns:p14="http://schemas.microsoft.com/office/powerpoint/2010/main" val="36117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首先我們的第一步就是蒐集文章。</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以運動鞋產業為出發點從許多網站來源搜尋相關文章，其中包含具有較多特定相關術語的報導性文章，與具有較多感想與情緒詞語的評論文章，目前文章篇數約五萬篇，總字數一千九百萬。</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10</a:t>
            </a:fld>
            <a:endParaRPr lang="zh-TW" altLang="en-US"/>
          </a:p>
        </p:txBody>
      </p:sp>
    </p:spTree>
    <p:extLst>
      <p:ext uri="{BB962C8B-B14F-4D97-AF65-F5344CB8AC3E}">
        <p14:creationId xmlns:p14="http://schemas.microsoft.com/office/powerpoint/2010/main" val="249116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蒐集完文章後就要對這些文章進行必要的前處理，這是會大幅影響後續分析準確率的重要步驟。</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整個過程依序是為文章斷詞、停用詞過濾、詞性標注與詞性過濾。</a:t>
            </a:r>
            <a:r>
              <a:rPr lang="zh-TW" altLang="en-US" sz="1200" kern="1200" dirty="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11</a:t>
            </a:fld>
            <a:endParaRPr lang="zh-TW" altLang="en-US"/>
          </a:p>
        </p:txBody>
      </p:sp>
    </p:spTree>
    <p:extLst>
      <p:ext uri="{BB962C8B-B14F-4D97-AF65-F5344CB8AC3E}">
        <p14:creationId xmlns:p14="http://schemas.microsoft.com/office/powerpoint/2010/main" val="207109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所謂的斷詞就是將組成文章的句子斷成一個詞一個詞，也就是可以表達意思的最小單位。</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使用</a:t>
            </a:r>
            <a:r>
              <a:rPr lang="en-US" altLang="zh-TW" sz="1200" kern="1200" dirty="0" err="1">
                <a:solidFill>
                  <a:schemeClr val="tx1"/>
                </a:solidFill>
                <a:effectLst/>
                <a:latin typeface="+mn-lt"/>
                <a:ea typeface="+mn-ea"/>
                <a:cs typeface="+mn-cs"/>
              </a:rPr>
              <a:t>Jieba</a:t>
            </a:r>
            <a:r>
              <a:rPr lang="zh-TW" altLang="zh-TW" sz="1200" kern="1200" dirty="0">
                <a:solidFill>
                  <a:schemeClr val="tx1"/>
                </a:solidFill>
                <a:effectLst/>
                <a:latin typeface="+mn-lt"/>
                <a:ea typeface="+mn-ea"/>
                <a:cs typeface="+mn-cs"/>
              </a:rPr>
              <a:t>斷詞進行這項作業，</a:t>
            </a:r>
            <a:r>
              <a:rPr lang="en-US" altLang="zh-TW" sz="1200" kern="1200" dirty="0" err="1">
                <a:solidFill>
                  <a:schemeClr val="tx1"/>
                </a:solidFill>
                <a:effectLst/>
                <a:latin typeface="+mn-lt"/>
                <a:ea typeface="+mn-ea"/>
                <a:cs typeface="+mn-cs"/>
              </a:rPr>
              <a:t>Jieba</a:t>
            </a:r>
            <a:r>
              <a:rPr lang="zh-TW" altLang="zh-TW" sz="1200" kern="1200" dirty="0">
                <a:solidFill>
                  <a:schemeClr val="tx1"/>
                </a:solidFill>
                <a:effectLst/>
                <a:latin typeface="+mn-lt"/>
                <a:ea typeface="+mn-ea"/>
                <a:cs typeface="+mn-cs"/>
              </a:rPr>
              <a:t>是</a:t>
            </a:r>
            <a:r>
              <a:rPr lang="en-US" altLang="zh-TW" sz="1200" kern="1200" dirty="0">
                <a:solidFill>
                  <a:schemeClr val="tx1"/>
                </a:solidFill>
                <a:effectLst/>
                <a:latin typeface="+mn-lt"/>
                <a:ea typeface="+mn-ea"/>
                <a:cs typeface="+mn-cs"/>
              </a:rPr>
              <a:t>Python</a:t>
            </a:r>
            <a:r>
              <a:rPr lang="zh-TW" altLang="zh-TW" sz="1200" kern="1200" dirty="0">
                <a:solidFill>
                  <a:schemeClr val="tx1"/>
                </a:solidFill>
                <a:effectLst/>
                <a:latin typeface="+mn-lt"/>
                <a:ea typeface="+mn-ea"/>
                <a:cs typeface="+mn-cs"/>
              </a:rPr>
              <a:t>語言中最龐大最完整的中文斷詞套件，但是</a:t>
            </a:r>
            <a:r>
              <a:rPr lang="en-US" altLang="zh-TW" sz="1200" kern="1200" dirty="0" err="1">
                <a:solidFill>
                  <a:schemeClr val="tx1"/>
                </a:solidFill>
                <a:effectLst/>
                <a:latin typeface="+mn-lt"/>
                <a:ea typeface="+mn-ea"/>
                <a:cs typeface="+mn-cs"/>
              </a:rPr>
              <a:t>Jieba</a:t>
            </a:r>
            <a:r>
              <a:rPr lang="zh-TW" altLang="zh-TW" sz="1200" kern="1200" dirty="0">
                <a:solidFill>
                  <a:schemeClr val="tx1"/>
                </a:solidFill>
                <a:effectLst/>
                <a:latin typeface="+mn-lt"/>
                <a:ea typeface="+mn-ea"/>
                <a:cs typeface="+mn-cs"/>
              </a:rPr>
              <a:t>主要是基於簡體中文進行開發，並且包含的內容廣泛，於是</a:t>
            </a:r>
            <a:r>
              <a:rPr lang="en-US" altLang="zh-TW" sz="1200" kern="1200" dirty="0" err="1">
                <a:solidFill>
                  <a:schemeClr val="tx1"/>
                </a:solidFill>
                <a:effectLst/>
                <a:latin typeface="+mn-lt"/>
                <a:ea typeface="+mn-ea"/>
                <a:cs typeface="+mn-cs"/>
              </a:rPr>
              <a:t>GearLyze</a:t>
            </a:r>
            <a:r>
              <a:rPr lang="zh-TW" altLang="zh-TW" sz="1200" kern="1200" dirty="0">
                <a:solidFill>
                  <a:schemeClr val="tx1"/>
                </a:solidFill>
                <a:effectLst/>
                <a:latin typeface="+mn-lt"/>
                <a:ea typeface="+mn-ea"/>
                <a:cs typeface="+mn-cs"/>
              </a:rPr>
              <a:t>以人工擴充詞庫的方式，建立以繁體中文為主，與運動鞋產業相關的詞彙為基礎的詞庫，讓文章在斷詞之後會得出更精準的結果。</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12</a:t>
            </a:fld>
            <a:endParaRPr lang="zh-TW" altLang="en-US"/>
          </a:p>
        </p:txBody>
      </p:sp>
    </p:spTree>
    <p:extLst>
      <p:ext uri="{BB962C8B-B14F-4D97-AF65-F5344CB8AC3E}">
        <p14:creationId xmlns:p14="http://schemas.microsoft.com/office/powerpoint/2010/main" val="44027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除了對總體文章進行斷詞的詞庫，為了進行之後的情緒分析，我們同時建置了基於形容詞與動詞，用於分辨正向詞與負向詞的情緒詞庫。例如好、酷炫、防水這些正面詞會被分到正向詞庫裡，而破爛、縮水這些負面詞則會被分到負向詞庫裡。</a:t>
            </a:r>
          </a:p>
          <a:p>
            <a:endParaRPr lang="zh-TW" altLang="en-US" dirty="0"/>
          </a:p>
        </p:txBody>
      </p:sp>
      <p:sp>
        <p:nvSpPr>
          <p:cNvPr id="4" name="投影片編號版面配置區 3"/>
          <p:cNvSpPr>
            <a:spLocks noGrp="1"/>
          </p:cNvSpPr>
          <p:nvPr>
            <p:ph type="sldNum" sz="quarter" idx="5"/>
          </p:nvPr>
        </p:nvSpPr>
        <p:spPr/>
        <p:txBody>
          <a:bodyPr/>
          <a:lstStyle/>
          <a:p>
            <a:fld id="{5B7A7AA5-A4CC-4E99-B075-E8D51DF6C48A}" type="slidenum">
              <a:rPr lang="zh-TW" altLang="en-US" smtClean="0"/>
              <a:t>13</a:t>
            </a:fld>
            <a:endParaRPr lang="zh-TW" altLang="en-US"/>
          </a:p>
        </p:txBody>
      </p:sp>
    </p:spTree>
    <p:extLst>
      <p:ext uri="{BB962C8B-B14F-4D97-AF65-F5344CB8AC3E}">
        <p14:creationId xmlns:p14="http://schemas.microsoft.com/office/powerpoint/2010/main" val="252332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另外</a:t>
            </a:r>
            <a:r>
              <a:rPr lang="zh-TW" altLang="zh-TW" sz="1200" kern="1200" dirty="0">
                <a:solidFill>
                  <a:schemeClr val="tx1"/>
                </a:solidFill>
                <a:effectLst/>
                <a:latin typeface="+mn-lt"/>
                <a:ea typeface="+mn-ea"/>
                <a:cs typeface="+mn-cs"/>
              </a:rPr>
              <a:t>，我們根據文章內容有提到的運動鞋產業品牌，建立了專門的品牌詞庫，再為每篇文章各自標注他所屬的品牌。也就是說，這篇文章裡頭提到了</a:t>
            </a:r>
            <a:r>
              <a:rPr lang="en-US" altLang="zh-TW" sz="1200" kern="1200" dirty="0">
                <a:solidFill>
                  <a:schemeClr val="tx1"/>
                </a:solidFill>
                <a:effectLst/>
                <a:latin typeface="+mn-lt"/>
                <a:ea typeface="+mn-ea"/>
                <a:cs typeface="+mn-cs"/>
              </a:rPr>
              <a:t>NIKE</a:t>
            </a:r>
            <a:r>
              <a:rPr lang="zh-TW" altLang="zh-TW" sz="1200" kern="1200" dirty="0">
                <a:solidFill>
                  <a:schemeClr val="tx1"/>
                </a:solidFill>
                <a:effectLst/>
                <a:latin typeface="+mn-lt"/>
                <a:ea typeface="+mn-ea"/>
                <a:cs typeface="+mn-cs"/>
              </a:rPr>
              <a:t>的話，他就會被標上</a:t>
            </a:r>
            <a:r>
              <a:rPr lang="en-US" altLang="zh-TW" sz="1200" kern="1200" dirty="0">
                <a:solidFill>
                  <a:schemeClr val="tx1"/>
                </a:solidFill>
                <a:effectLst/>
                <a:latin typeface="+mn-lt"/>
                <a:ea typeface="+mn-ea"/>
                <a:cs typeface="+mn-cs"/>
              </a:rPr>
              <a:t>NIKE</a:t>
            </a:r>
            <a:r>
              <a:rPr lang="zh-TW" altLang="zh-TW" sz="1200" kern="1200" dirty="0">
                <a:solidFill>
                  <a:schemeClr val="tx1"/>
                </a:solidFill>
                <a:effectLst/>
                <a:latin typeface="+mn-lt"/>
                <a:ea typeface="+mn-ea"/>
                <a:cs typeface="+mn-cs"/>
              </a:rPr>
              <a:t>的標籤，之後分析</a:t>
            </a:r>
            <a:r>
              <a:rPr lang="en-US" altLang="zh-TW" sz="1200" kern="1200" dirty="0">
                <a:solidFill>
                  <a:schemeClr val="tx1"/>
                </a:solidFill>
                <a:effectLst/>
                <a:latin typeface="+mn-lt"/>
                <a:ea typeface="+mn-ea"/>
                <a:cs typeface="+mn-cs"/>
              </a:rPr>
              <a:t>NIKE</a:t>
            </a:r>
            <a:r>
              <a:rPr lang="zh-TW" altLang="zh-TW" sz="1200" kern="1200" dirty="0">
                <a:solidFill>
                  <a:schemeClr val="tx1"/>
                </a:solidFill>
                <a:effectLst/>
                <a:latin typeface="+mn-lt"/>
                <a:ea typeface="+mn-ea"/>
                <a:cs typeface="+mn-cs"/>
              </a:rPr>
              <a:t>的時候就會用上這篇文章。</a:t>
            </a:r>
          </a:p>
          <a:p>
            <a:endParaRPr lang="zh-TW" altLang="en-US" dirty="0"/>
          </a:p>
        </p:txBody>
      </p:sp>
      <p:sp>
        <p:nvSpPr>
          <p:cNvPr id="4" name="投影片編號版面配置區 3"/>
          <p:cNvSpPr>
            <a:spLocks noGrp="1"/>
          </p:cNvSpPr>
          <p:nvPr>
            <p:ph type="sldNum" sz="quarter" idx="10"/>
          </p:nvPr>
        </p:nvSpPr>
        <p:spPr/>
        <p:txBody>
          <a:bodyPr/>
          <a:lstStyle/>
          <a:p>
            <a:fld id="{5B7A7AA5-A4CC-4E99-B075-E8D51DF6C48A}" type="slidenum">
              <a:rPr lang="zh-TW" altLang="en-US" smtClean="0">
                <a:solidFill>
                  <a:prstClr val="black"/>
                </a:solidFill>
              </a:rPr>
              <a:pPr/>
              <a:t>14</a:t>
            </a:fld>
            <a:endParaRPr lang="zh-TW" altLang="en-US">
              <a:solidFill>
                <a:prstClr val="black"/>
              </a:solidFill>
            </a:endParaRPr>
          </a:p>
        </p:txBody>
      </p:sp>
    </p:spTree>
    <p:extLst>
      <p:ext uri="{BB962C8B-B14F-4D97-AF65-F5344CB8AC3E}">
        <p14:creationId xmlns:p14="http://schemas.microsoft.com/office/powerpoint/2010/main" val="157454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27EABA-D17C-4237-994E-7C4C31BAEA9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B53B19-D2E6-43F2-95C0-13052900F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53695A8-F2B0-4A83-BD6C-62EB406BCBDF}"/>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99F242DD-4080-4E3D-B560-66DAA1AE85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1D43AF-E88B-4BD3-ADE4-1EFC4B212308}"/>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60773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05D765-96F6-44A9-A197-E06002F904D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C618096-8EF8-4BE2-BADE-73647DD7530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35141F-B68A-4FF6-9922-124D5FA1B041}"/>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68A00989-2005-40B4-AEF8-4DCEE1DD6F8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0AFA2E9-DE9F-4C08-9EB7-E3FE37A0B3D9}"/>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368687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ECD986B-43FE-43B3-9EA8-BB0C1B79C34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AA48E90-8E1B-4D66-9800-7E81FFDBEF7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F794D0C-58CE-4D8B-973A-3FD360933359}"/>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5A6BEBDA-BC26-43D9-A2A0-2E13DFCA5F1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ABAC3E-7A0F-4D2B-847C-D726888197DC}"/>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34002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9742A-CCCA-4268-87CA-B74943F60BA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F325BC5-68E1-418B-9D7E-319B296A98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7826AEF-5572-453A-A802-3D1A61522286}"/>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593416D2-A89C-4541-A046-0234304A286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1FEA36-CBC2-403D-AC31-913B76315D7F}"/>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5809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4CED45-14AB-473D-B9F4-5FBE538B2C2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7A258CB-76E3-46F4-8A06-A84A7C392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DEA83EB-4F19-4AF7-8F85-C05F75654560}"/>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23548974-33AC-4C49-9D04-A86984FDD88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92F8A-2A5D-4910-B4CF-B5CED86A60F0}"/>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2236121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68A0B6-DE36-4B65-BAC7-1F7A2D1A67B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BA00DAB-FD3E-4C9A-9847-098AE2C4583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96C556E-EB32-4BFC-9D24-AEE410AD8D0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897A7FF-1250-4471-9040-A60BFF65A28E}"/>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6" name="頁尾版面配置區 5">
            <a:extLst>
              <a:ext uri="{FF2B5EF4-FFF2-40B4-BE49-F238E27FC236}">
                <a16:creationId xmlns:a16="http://schemas.microsoft.com/office/drawing/2014/main" id="{709C0B0C-106B-4085-9800-8F6E127A04B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B3FC27F-24AD-4A79-B578-3AC59B049668}"/>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282543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394D40-0DEB-4E04-90F3-42CFDFF1ED4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7943298-2C99-457C-BFA0-2F8C948A05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F4281BC-63BB-4FDF-AD22-E456AA02CAD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D55C8D3-8D38-40E4-A308-9D754E8CD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DAD2A3A-5154-4C97-9D67-21DF5AE053C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A82E25A-3160-44FE-8C2A-A448284FD8F4}"/>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8" name="頁尾版面配置區 7">
            <a:extLst>
              <a:ext uri="{FF2B5EF4-FFF2-40B4-BE49-F238E27FC236}">
                <a16:creationId xmlns:a16="http://schemas.microsoft.com/office/drawing/2014/main" id="{3666DBE7-A24A-48AE-AC29-C14856C7608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D8EAEA9-9EBA-411E-A0A8-768933E711BC}"/>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55881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1E1981-2033-43BF-98BB-623DFB6C826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44A6CEB-C498-45CE-9C5C-97CC50B02A7D}"/>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4" name="頁尾版面配置區 3">
            <a:extLst>
              <a:ext uri="{FF2B5EF4-FFF2-40B4-BE49-F238E27FC236}">
                <a16:creationId xmlns:a16="http://schemas.microsoft.com/office/drawing/2014/main" id="{0BEABDAF-9D89-4833-ADA6-67F042D8941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D213886-B00F-44A5-8884-ADED26814309}"/>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353818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3102546-3D92-4715-A8A9-BF0ACCFDD621}"/>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3" name="頁尾版面配置區 2">
            <a:extLst>
              <a:ext uri="{FF2B5EF4-FFF2-40B4-BE49-F238E27FC236}">
                <a16:creationId xmlns:a16="http://schemas.microsoft.com/office/drawing/2014/main" id="{E2B02A73-A989-4EA3-9CDE-8AA66955E1A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A5A14BD-C81F-4CA2-BFB8-3EAE7937FB30}"/>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265933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639DF-1A8D-40E9-B1CA-CF7330CBCDB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656473F-BACA-4892-9E16-7A3F07E5D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A04492C-A519-43C3-85F8-2F9698AF8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7E72C98-8514-4017-B6F4-01225A146726}"/>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6" name="頁尾版面配置區 5">
            <a:extLst>
              <a:ext uri="{FF2B5EF4-FFF2-40B4-BE49-F238E27FC236}">
                <a16:creationId xmlns:a16="http://schemas.microsoft.com/office/drawing/2014/main" id="{1881DDDC-06E3-4664-81E8-1B9932DDB68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3435B38-19C6-4CDF-8DFD-976B3454C2CD}"/>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33742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075CD6-A98C-48F1-AA55-1F4152DBF8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245FF36-9709-49BC-BBC5-311FFD006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228A67B-EB7F-4294-992A-8452540FB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259B851-52A0-4918-8683-09EFC1C74A88}"/>
              </a:ext>
            </a:extLst>
          </p:cNvPr>
          <p:cNvSpPr>
            <a:spLocks noGrp="1"/>
          </p:cNvSpPr>
          <p:nvPr>
            <p:ph type="dt" sz="half" idx="10"/>
          </p:nvPr>
        </p:nvSpPr>
        <p:spPr/>
        <p:txBody>
          <a:bodyPr/>
          <a:lstStyle/>
          <a:p>
            <a:fld id="{7B10E10E-31B7-48E1-8FAB-EEF9CB1A541A}" type="datetimeFigureOut">
              <a:rPr lang="zh-TW" altLang="en-US" smtClean="0"/>
              <a:t>2019/12/8</a:t>
            </a:fld>
            <a:endParaRPr lang="zh-TW" altLang="en-US"/>
          </a:p>
        </p:txBody>
      </p:sp>
      <p:sp>
        <p:nvSpPr>
          <p:cNvPr id="6" name="頁尾版面配置區 5">
            <a:extLst>
              <a:ext uri="{FF2B5EF4-FFF2-40B4-BE49-F238E27FC236}">
                <a16:creationId xmlns:a16="http://schemas.microsoft.com/office/drawing/2014/main" id="{148057EA-C73A-42A3-85A8-8F841A56F65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EAE757-A743-4F6F-B53D-9C98B1AEF21D}"/>
              </a:ext>
            </a:extLst>
          </p:cNvPr>
          <p:cNvSpPr>
            <a:spLocks noGrp="1"/>
          </p:cNvSpPr>
          <p:nvPr>
            <p:ph type="sldNum" sz="quarter" idx="12"/>
          </p:nvPr>
        </p:nvSpPr>
        <p:spPr/>
        <p:txBody>
          <a:body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41392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2870F1F-3049-42E3-8F38-FE0BFBBA2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866FF7B-4004-4660-8642-69EF10810B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C5FCD8-75E9-47DB-ABF9-486519318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0E10E-31B7-48E1-8FAB-EEF9CB1A541A}" type="datetimeFigureOut">
              <a:rPr lang="zh-TW" altLang="en-US" smtClean="0"/>
              <a:t>2019/12/8</a:t>
            </a:fld>
            <a:endParaRPr lang="zh-TW" altLang="en-US"/>
          </a:p>
        </p:txBody>
      </p:sp>
      <p:sp>
        <p:nvSpPr>
          <p:cNvPr id="5" name="頁尾版面配置區 4">
            <a:extLst>
              <a:ext uri="{FF2B5EF4-FFF2-40B4-BE49-F238E27FC236}">
                <a16:creationId xmlns:a16="http://schemas.microsoft.com/office/drawing/2014/main" id="{382629F5-DB8D-44E4-9A9D-D6D4611C6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1273EF7-2AEC-4284-80FC-F825AB18C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B61C1-3FB6-442D-AF58-325DA68895C8}" type="slidenum">
              <a:rPr lang="zh-TW" altLang="en-US" smtClean="0"/>
              <a:t>‹#›</a:t>
            </a:fld>
            <a:endParaRPr lang="zh-TW" altLang="en-US"/>
          </a:p>
        </p:txBody>
      </p:sp>
    </p:spTree>
    <p:extLst>
      <p:ext uri="{BB962C8B-B14F-4D97-AF65-F5344CB8AC3E}">
        <p14:creationId xmlns:p14="http://schemas.microsoft.com/office/powerpoint/2010/main" val="1504578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27.pn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8.wdp"/></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9.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1.wdp"/><Relationship Id="rId5" Type="http://schemas.openxmlformats.org/officeDocument/2006/relationships/image" Target="../media/image36.png"/><Relationship Id="rId4" Type="http://schemas.microsoft.com/office/2007/relationships/hdphoto" Target="../media/hdphoto20.wdp"/></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20.wdp"/></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22.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10" Type="http://schemas.microsoft.com/office/2007/relationships/hdphoto" Target="../media/hdphoto7.wdp"/><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2.png"/><Relationship Id="rId4" Type="http://schemas.microsoft.com/office/2007/relationships/hdphoto" Target="../media/hdphoto3.wdp"/><Relationship Id="rId9" Type="http://schemas.microsoft.com/office/2007/relationships/hdphoto" Target="../media/hdphoto11.wdp"/></Relationships>
</file>

<file path=ppt/slides/_rels/slide8.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5.png"/><Relationship Id="rId7" Type="http://schemas.openxmlformats.org/officeDocument/2006/relationships/image" Target="../media/image17.png"/><Relationship Id="rId12"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14.wdp"/><Relationship Id="rId4" Type="http://schemas.microsoft.com/office/2007/relationships/hdphoto" Target="../media/hdphoto12.wdp"/><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microsoft.com/office/2007/relationships/hdphoto" Target="../media/hdphoto15.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直角三角形 46"/>
          <p:cNvSpPr>
            <a:spLocks noChangeAspect="1"/>
          </p:cNvSpPr>
          <p:nvPr/>
        </p:nvSpPr>
        <p:spPr>
          <a:xfrm flipV="1">
            <a:off x="6311010" y="341644"/>
            <a:ext cx="5589105" cy="6192937"/>
          </a:xfrm>
          <a:prstGeom prst="rtTriangle">
            <a:avLst/>
          </a:prstGeom>
          <a:noFill/>
          <a:ln w="571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直角三角形 44"/>
          <p:cNvSpPr/>
          <p:nvPr/>
        </p:nvSpPr>
        <p:spPr>
          <a:xfrm rot="16200000">
            <a:off x="5668340" y="334337"/>
            <a:ext cx="6858001" cy="6189325"/>
          </a:xfrm>
          <a:prstGeom prst="rtTriangle">
            <a:avLst/>
          </a:prstGeom>
          <a:solidFill>
            <a:srgbClr val="A3C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6678717" y="5523650"/>
            <a:ext cx="5067234" cy="830997"/>
          </a:xfrm>
          <a:prstGeom prst="rect">
            <a:avLst/>
          </a:prstGeom>
          <a:noFill/>
        </p:spPr>
        <p:txBody>
          <a:bodyPr wrap="square" rtlCol="0">
            <a:spAutoFit/>
          </a:bodyPr>
          <a:lstStyle/>
          <a:p>
            <a:pPr algn="r"/>
            <a:r>
              <a:rPr lang="zh-TW" altLang="en-US" sz="2400" b="1" dirty="0">
                <a:solidFill>
                  <a:schemeClr val="bg1"/>
                </a:solidFill>
                <a:latin typeface="微軟正黑體" panose="020B0604030504040204" pitchFamily="34" charset="-120"/>
                <a:ea typeface="微軟正黑體" panose="020B0604030504040204" pitchFamily="34" charset="-120"/>
              </a:rPr>
              <a:t>組長：姜姵君</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algn="r"/>
            <a:r>
              <a:rPr lang="zh-TW" altLang="en-US" sz="2400" b="1" dirty="0">
                <a:solidFill>
                  <a:schemeClr val="bg1"/>
                </a:solidFill>
                <a:latin typeface="微軟正黑體" panose="020B0604030504040204" pitchFamily="34" charset="-120"/>
                <a:ea typeface="微軟正黑體" panose="020B0604030504040204" pitchFamily="34" charset="-120"/>
              </a:rPr>
              <a:t>組員：廖珮伶 蔡昱安 陳昌碩 林冠志</a:t>
            </a:r>
          </a:p>
        </p:txBody>
      </p:sp>
      <p:pic>
        <p:nvPicPr>
          <p:cNvPr id="29" name="圖片 28"/>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34527"/>
          <a:stretch/>
        </p:blipFill>
        <p:spPr>
          <a:xfrm>
            <a:off x="0" y="0"/>
            <a:ext cx="6002677" cy="6858000"/>
          </a:xfrm>
          <a:prstGeom prst="rect">
            <a:avLst/>
          </a:prstGeom>
        </p:spPr>
      </p:pic>
      <p:sp>
        <p:nvSpPr>
          <p:cNvPr id="28" name="文字方塊 27"/>
          <p:cNvSpPr txBox="1"/>
          <p:nvPr/>
        </p:nvSpPr>
        <p:spPr>
          <a:xfrm>
            <a:off x="6947388" y="1844057"/>
            <a:ext cx="4320000" cy="1692771"/>
          </a:xfrm>
          <a:prstGeom prst="rect">
            <a:avLst/>
          </a:prstGeom>
          <a:solidFill>
            <a:schemeClr val="bg1"/>
          </a:solidFill>
          <a:ln w="88900">
            <a:solidFill>
              <a:schemeClr val="bg1">
                <a:lumMod val="50000"/>
              </a:schemeClr>
            </a:solidFill>
          </a:ln>
        </p:spPr>
        <p:txBody>
          <a:bodyPr wrap="square" rtlCol="0" anchor="ctr">
            <a:spAutoFit/>
          </a:bodyPr>
          <a:lstStyle/>
          <a:p>
            <a:pPr algn="ctr">
              <a:lnSpc>
                <a:spcPct val="150000"/>
              </a:lnSpc>
            </a:pP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智能品牌分析網</a:t>
            </a:r>
            <a:endParaRPr lang="en-US" altLang="zh-TW" sz="40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en-US" altLang="zh-TW" sz="4400" b="1" dirty="0" err="1">
                <a:solidFill>
                  <a:schemeClr val="bg1">
                    <a:lumMod val="50000"/>
                  </a:schemeClr>
                </a:solidFill>
                <a:latin typeface="微軟正黑體" panose="020B0604030504040204" pitchFamily="34" charset="-120"/>
                <a:ea typeface="微軟正黑體" panose="020B0604030504040204" pitchFamily="34" charset="-120"/>
              </a:rPr>
              <a:t>GearLyze</a:t>
            </a:r>
            <a:endParaRPr lang="zh-TW" altLang="en-US" sz="44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0" name="圖片 29"/>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2500" b="98500" l="1500" r="100000">
                        <a14:foregroundMark x1="27500" y1="38500" x2="27500" y2="38500"/>
                        <a14:foregroundMark x1="70500" y1="70500" x2="70500" y2="70500"/>
                      </a14:backgroundRemoval>
                    </a14:imgEffect>
                    <a14:imgEffect>
                      <a14:artisticCrisscrossEtching/>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flipH="1">
            <a:off x="10103595" y="3428999"/>
            <a:ext cx="1452405" cy="1452405"/>
          </a:xfrm>
          <a:prstGeom prst="rect">
            <a:avLst/>
          </a:prstGeom>
        </p:spPr>
      </p:pic>
      <p:cxnSp>
        <p:nvCxnSpPr>
          <p:cNvPr id="50" name="直線接點 49"/>
          <p:cNvCxnSpPr>
            <a:stCxn id="48" idx="0"/>
            <a:endCxn id="48" idx="2"/>
          </p:cNvCxnSpPr>
          <p:nvPr/>
        </p:nvCxnSpPr>
        <p:spPr>
          <a:xfrm>
            <a:off x="11900115" y="323416"/>
            <a:ext cx="0" cy="61929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a:stCxn id="48" idx="4"/>
            <a:endCxn id="48" idx="2"/>
          </p:cNvCxnSpPr>
          <p:nvPr/>
        </p:nvCxnSpPr>
        <p:spPr>
          <a:xfrm>
            <a:off x="6311007" y="6516356"/>
            <a:ext cx="558910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直角三角形 47"/>
          <p:cNvSpPr>
            <a:spLocks noChangeAspect="1"/>
          </p:cNvSpPr>
          <p:nvPr/>
        </p:nvSpPr>
        <p:spPr>
          <a:xfrm rot="10800000" flipV="1">
            <a:off x="6311007" y="323416"/>
            <a:ext cx="5589108" cy="6192940"/>
          </a:xfrm>
          <a:prstGeom prst="r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247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 name="矩形 5"/>
          <p:cNvSpPr/>
          <p:nvPr/>
        </p:nvSpPr>
        <p:spPr>
          <a:xfrm>
            <a:off x="0" y="0"/>
            <a:ext cx="40845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開發流程</a:t>
              </a:r>
              <a:endParaRPr lang="en-US" altLang="zh-TW" sz="40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文章擷取</a:t>
              </a:r>
            </a:p>
          </p:txBody>
        </p:sp>
      </p:grpSp>
      <p:pic>
        <p:nvPicPr>
          <p:cNvPr id="16" name="圖片 15"/>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41970" y="5124657"/>
            <a:ext cx="1184341" cy="1184341"/>
          </a:xfrm>
          <a:prstGeom prst="rect">
            <a:avLst/>
          </a:prstGeom>
        </p:spPr>
      </p:pic>
      <p:grpSp>
        <p:nvGrpSpPr>
          <p:cNvPr id="2" name="群組 1"/>
          <p:cNvGrpSpPr/>
          <p:nvPr/>
        </p:nvGrpSpPr>
        <p:grpSpPr>
          <a:xfrm>
            <a:off x="7584522" y="3729378"/>
            <a:ext cx="5760000" cy="5760000"/>
            <a:chOff x="7519137" y="3429000"/>
            <a:chExt cx="5760000" cy="5760000"/>
          </a:xfrm>
        </p:grpSpPr>
        <p:sp>
          <p:nvSpPr>
            <p:cNvPr id="15" name="橢圓 14"/>
            <p:cNvSpPr>
              <a:spLocks noChangeAspect="1"/>
            </p:cNvSpPr>
            <p:nvPr/>
          </p:nvSpPr>
          <p:spPr>
            <a:xfrm>
              <a:off x="7519137" y="3429000"/>
              <a:ext cx="5760000" cy="57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a:spLocks noChangeAspect="1"/>
            </p:cNvSpPr>
            <p:nvPr/>
          </p:nvSpPr>
          <p:spPr>
            <a:xfrm>
              <a:off x="7700008" y="3609000"/>
              <a:ext cx="5400000" cy="5400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文字方塊 19"/>
          <p:cNvSpPr txBox="1"/>
          <p:nvPr/>
        </p:nvSpPr>
        <p:spPr>
          <a:xfrm>
            <a:off x="7740016" y="4824274"/>
            <a:ext cx="4280718" cy="1785104"/>
          </a:xfrm>
          <a:prstGeom prst="rect">
            <a:avLst/>
          </a:prstGeom>
          <a:noFill/>
        </p:spPr>
        <p:txBody>
          <a:bodyPr wrap="square" rtlCol="0">
            <a:spAutoFit/>
          </a:bodyPr>
          <a:lstStyle/>
          <a:p>
            <a:pPr algn="r">
              <a:lnSpc>
                <a:spcPct val="150000"/>
              </a:lnSpc>
            </a:pPr>
            <a:r>
              <a:rPr lang="zh-TW" altLang="en-US" sz="2400" b="1" dirty="0">
                <a:solidFill>
                  <a:schemeClr val="bg1"/>
                </a:solidFill>
                <a:latin typeface="微軟正黑體" panose="020B0604030504040204" pitchFamily="34" charset="-120"/>
                <a:ea typeface="微軟正黑體" panose="020B0604030504040204" pitchFamily="34" charset="-120"/>
              </a:rPr>
              <a:t>文章篇數 </a:t>
            </a:r>
            <a:r>
              <a:rPr lang="en-US" altLang="zh-TW" sz="4400" b="1" dirty="0">
                <a:solidFill>
                  <a:schemeClr val="bg1"/>
                </a:solidFill>
                <a:latin typeface="微軟正黑體" panose="020B0604030504040204" pitchFamily="34" charset="-120"/>
                <a:ea typeface="微軟正黑體" panose="020B0604030504040204" pitchFamily="34" charset="-120"/>
              </a:rPr>
              <a:t>49,634</a:t>
            </a:r>
            <a:endParaRPr lang="en-US" altLang="zh-TW" sz="4400" dirty="0">
              <a:solidFill>
                <a:schemeClr val="bg1"/>
              </a:solidFill>
              <a:latin typeface="微軟正黑體" panose="020B0604030504040204" pitchFamily="34" charset="-120"/>
              <a:ea typeface="微軟正黑體" panose="020B0604030504040204" pitchFamily="34" charset="-120"/>
            </a:endParaRPr>
          </a:p>
          <a:p>
            <a:pPr algn="r"/>
            <a:r>
              <a:rPr lang="zh-TW" altLang="en-US" sz="2400" b="1" dirty="0">
                <a:solidFill>
                  <a:schemeClr val="bg1"/>
                </a:solidFill>
                <a:latin typeface="微軟正黑體" panose="020B0604030504040204" pitchFamily="34" charset="-120"/>
                <a:ea typeface="微軟正黑體" panose="020B0604030504040204" pitchFamily="34" charset="-120"/>
              </a:rPr>
              <a:t>字詞量 </a:t>
            </a:r>
            <a:r>
              <a:rPr lang="en-US" altLang="zh-TW" sz="4400" b="1" dirty="0">
                <a:solidFill>
                  <a:schemeClr val="bg1"/>
                </a:solidFill>
                <a:latin typeface="微軟正黑體" panose="020B0604030504040204" pitchFamily="34" charset="-120"/>
                <a:ea typeface="微軟正黑體" panose="020B0604030504040204" pitchFamily="34" charset="-120"/>
              </a:rPr>
              <a:t>18,934,283</a:t>
            </a:r>
            <a:endParaRPr lang="zh-TW" altLang="en-US" sz="900" dirty="0">
              <a:solidFill>
                <a:schemeClr val="bg1"/>
              </a:solidFill>
              <a:latin typeface="微軟正黑體" panose="020B0604030504040204" pitchFamily="34" charset="-120"/>
              <a:ea typeface="微軟正黑體" panose="020B0604030504040204" pitchFamily="34" charset="-120"/>
            </a:endParaRPr>
          </a:p>
        </p:txBody>
      </p:sp>
      <p:pic>
        <p:nvPicPr>
          <p:cNvPr id="1026" name="Picture 2" descr="「computer icon」的圖片搜尋結果"/>
          <p:cNvPicPr>
            <a:picLocks noChangeAspect="1" noChangeArrowheads="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harpenSoften amount="1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49905" y="2878223"/>
            <a:ext cx="2364657" cy="23646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p:cNvGrpSpPr/>
          <p:nvPr/>
        </p:nvGrpSpPr>
        <p:grpSpPr>
          <a:xfrm>
            <a:off x="4413242" y="963260"/>
            <a:ext cx="7451998" cy="1620000"/>
            <a:chOff x="6380179" y="1268175"/>
            <a:chExt cx="7451998" cy="1800000"/>
          </a:xfrm>
        </p:grpSpPr>
        <p:sp>
          <p:nvSpPr>
            <p:cNvPr id="8" name="矩形 7"/>
            <p:cNvSpPr/>
            <p:nvPr/>
          </p:nvSpPr>
          <p:spPr>
            <a:xfrm>
              <a:off x="6380179" y="1268175"/>
              <a:ext cx="972000" cy="1800000"/>
            </a:xfrm>
            <a:prstGeom prst="rect">
              <a:avLst/>
            </a:prstGeom>
            <a:solidFill>
              <a:srgbClr val="A3C694"/>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文章網站</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7352177" y="1268175"/>
              <a:ext cx="6480000" cy="1800000"/>
            </a:xfrm>
            <a:prstGeom prst="rect">
              <a:avLst/>
            </a:prstGeom>
            <a:solidFill>
              <a:schemeClr val="bg1"/>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TW" sz="2000" b="1" dirty="0" err="1">
                  <a:solidFill>
                    <a:schemeClr val="bg1">
                      <a:lumMod val="50000"/>
                    </a:schemeClr>
                  </a:solidFill>
                  <a:latin typeface="微軟正黑體" panose="020B0604030504040204" pitchFamily="34" charset="-120"/>
                  <a:ea typeface="微軟正黑體" panose="020B0604030504040204" pitchFamily="34" charset="-120"/>
                </a:rPr>
                <a:t>Juksy</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街星、</a:t>
              </a:r>
              <a:r>
                <a:rPr lang="en-US" altLang="zh-TW" sz="2000" b="1" dirty="0" err="1">
                  <a:solidFill>
                    <a:schemeClr val="bg1">
                      <a:lumMod val="50000"/>
                    </a:schemeClr>
                  </a:solidFill>
                  <a:latin typeface="微軟正黑體" panose="020B0604030504040204" pitchFamily="34" charset="-120"/>
                  <a:ea typeface="微軟正黑體" panose="020B0604030504040204" pitchFamily="34" charset="-120"/>
                </a:rPr>
                <a:t>CooL</a:t>
              </a: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-Style</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潮流生活網、</a:t>
              </a: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NOWRE</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現客、</a:t>
              </a: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ELLE</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a:t>
              </a:r>
              <a:r>
                <a:rPr lang="zh-TW" altLang="zh-TW" sz="2000" b="1" dirty="0">
                  <a:solidFill>
                    <a:schemeClr val="bg1">
                      <a:lumMod val="50000"/>
                    </a:schemeClr>
                  </a:solidFill>
                  <a:latin typeface="微軟正黑體" panose="020B0604030504040204" pitchFamily="34" charset="-120"/>
                  <a:ea typeface="微軟正黑體" panose="020B0604030504040204" pitchFamily="34" charset="-120"/>
                </a:rPr>
                <a:t>勘履者</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a:t>
              </a: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Bella</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a:t>
              </a:r>
              <a:r>
                <a:rPr lang="zh-TW" altLang="zh-TW" sz="2000" b="1" dirty="0">
                  <a:solidFill>
                    <a:schemeClr val="bg1">
                      <a:lumMod val="50000"/>
                    </a:schemeClr>
                  </a:solidFill>
                  <a:latin typeface="微軟正黑體" panose="020B0604030504040204" pitchFamily="34" charset="-120"/>
                  <a:ea typeface="微軟正黑體" panose="020B0604030504040204" pitchFamily="34" charset="-120"/>
                </a:rPr>
                <a:t>運動視界</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a:t>
              </a: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DEADSTOCK</a:t>
              </a:r>
              <a:r>
                <a:rPr lang="zh-TW" altLang="en-US" sz="2000" b="1" dirty="0">
                  <a:solidFill>
                    <a:schemeClr val="bg1">
                      <a:lumMod val="50000"/>
                    </a:schemeClr>
                  </a:solidFill>
                  <a:latin typeface="微軟正黑體" panose="020B0604030504040204" pitchFamily="34" charset="-120"/>
                  <a:ea typeface="微軟正黑體" panose="020B0604030504040204" pitchFamily="34" charset="-120"/>
                </a:rPr>
                <a:t>、</a:t>
              </a:r>
              <a:r>
                <a:rPr lang="zh-TW" altLang="zh-TW" sz="2000" b="1" dirty="0">
                  <a:solidFill>
                    <a:schemeClr val="bg1">
                      <a:lumMod val="50000"/>
                    </a:schemeClr>
                  </a:solidFill>
                  <a:latin typeface="微軟正黑體" panose="020B0604030504040204" pitchFamily="34" charset="-120"/>
                  <a:ea typeface="微軟正黑體" panose="020B0604030504040204" pitchFamily="34" charset="-120"/>
                </a:rPr>
                <a:t>動網</a:t>
              </a:r>
              <a:endParaRPr lang="en-US" altLang="zh-TW" sz="2000" b="1"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nvGrpSpPr>
          <p:cNvPr id="24" name="群組 23"/>
          <p:cNvGrpSpPr/>
          <p:nvPr/>
        </p:nvGrpSpPr>
        <p:grpSpPr>
          <a:xfrm>
            <a:off x="4413242" y="3251720"/>
            <a:ext cx="3492001" cy="1620000"/>
            <a:chOff x="4265437" y="2633156"/>
            <a:chExt cx="3215718" cy="1800000"/>
          </a:xfrm>
        </p:grpSpPr>
        <p:sp>
          <p:nvSpPr>
            <p:cNvPr id="25" name="矩形 24"/>
            <p:cNvSpPr/>
            <p:nvPr/>
          </p:nvSpPr>
          <p:spPr>
            <a:xfrm>
              <a:off x="4265437" y="2633156"/>
              <a:ext cx="895097" cy="1800000"/>
            </a:xfrm>
            <a:prstGeom prst="rect">
              <a:avLst/>
            </a:prstGeom>
            <a:solidFill>
              <a:srgbClr val="A3C694"/>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評論網</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26" name="矩形 25"/>
            <p:cNvSpPr/>
            <p:nvPr/>
          </p:nvSpPr>
          <p:spPr>
            <a:xfrm>
              <a:off x="5160534" y="2633156"/>
              <a:ext cx="2320621" cy="1800000"/>
            </a:xfrm>
            <a:prstGeom prst="rect">
              <a:avLst/>
            </a:prstGeom>
            <a:solidFill>
              <a:schemeClr val="bg1"/>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PTT female-shoes</a:t>
              </a:r>
            </a:p>
            <a:p>
              <a:pPr>
                <a:lnSpc>
                  <a:spcPct val="150000"/>
                </a:lnSpc>
              </a:pPr>
              <a:r>
                <a:rPr lang="en-US" altLang="zh-TW" sz="2000" b="1" dirty="0">
                  <a:solidFill>
                    <a:schemeClr val="bg1">
                      <a:lumMod val="50000"/>
                    </a:schemeClr>
                  </a:solidFill>
                  <a:latin typeface="微軟正黑體" panose="020B0604030504040204" pitchFamily="34" charset="-120"/>
                  <a:ea typeface="微軟正黑體" panose="020B0604030504040204" pitchFamily="34" charset="-120"/>
                </a:rPr>
                <a:t>PTT shoes</a:t>
              </a:r>
            </a:p>
          </p:txBody>
        </p:sp>
      </p:grpSp>
      <p:pic>
        <p:nvPicPr>
          <p:cNvPr id="27" name="圖片 26"/>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68281" y="5124656"/>
            <a:ext cx="1184341" cy="1184341"/>
          </a:xfrm>
          <a:prstGeom prst="rect">
            <a:avLst/>
          </a:prstGeom>
        </p:spPr>
      </p:pic>
    </p:spTree>
    <p:extLst>
      <p:ext uri="{BB962C8B-B14F-4D97-AF65-F5344CB8AC3E}">
        <p14:creationId xmlns:p14="http://schemas.microsoft.com/office/powerpoint/2010/main" val="149450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線接點 26"/>
          <p:cNvCxnSpPr/>
          <p:nvPr/>
        </p:nvCxnSpPr>
        <p:spPr>
          <a:xfrm flipV="1">
            <a:off x="10575636" y="260073"/>
            <a:ext cx="1174352" cy="3240509"/>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套索 5"/>
          <p:cNvSpPr/>
          <p:nvPr/>
        </p:nvSpPr>
        <p:spPr>
          <a:xfrm rot="16200000">
            <a:off x="3962704" y="-2160000"/>
            <a:ext cx="4320000" cy="4320000"/>
          </a:xfrm>
          <a:prstGeom prst="chord">
            <a:avLst>
              <a:gd name="adj1" fmla="val 5343653"/>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6256625" y="952511"/>
            <a:ext cx="2160000" cy="21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直角三角形 10"/>
          <p:cNvSpPr>
            <a:spLocks noChangeAspect="1"/>
          </p:cNvSpPr>
          <p:nvPr/>
        </p:nvSpPr>
        <p:spPr>
          <a:xfrm rot="16200000">
            <a:off x="7683025" y="2317198"/>
            <a:ext cx="6397022" cy="227258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開發流程</a:t>
              </a:r>
              <a:endParaRPr lang="en-US" altLang="zh-TW" sz="40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文章前處理</a:t>
              </a:r>
            </a:p>
          </p:txBody>
        </p:sp>
      </p:grpSp>
      <p:cxnSp>
        <p:nvCxnSpPr>
          <p:cNvPr id="3" name="直線接點 2"/>
          <p:cNvCxnSpPr/>
          <p:nvPr/>
        </p:nvCxnSpPr>
        <p:spPr>
          <a:xfrm>
            <a:off x="6820165" y="254981"/>
            <a:ext cx="5371835"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H="1">
            <a:off x="173480" y="1525658"/>
            <a:ext cx="41" cy="5355771"/>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25" name="直角三角形 24"/>
          <p:cNvSpPr/>
          <p:nvPr/>
        </p:nvSpPr>
        <p:spPr>
          <a:xfrm rot="10800000" flipH="1" flipV="1">
            <a:off x="352966" y="5522316"/>
            <a:ext cx="2675735" cy="1019621"/>
          </a:xfrm>
          <a:prstGeom prst="rtTriangle">
            <a:avLst/>
          </a:prstGeom>
          <a:solidFill>
            <a:schemeClr val="bg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p:cNvCxnSpPr/>
          <p:nvPr/>
        </p:nvCxnSpPr>
        <p:spPr>
          <a:xfrm flipH="1" flipV="1">
            <a:off x="173480" y="6714456"/>
            <a:ext cx="5584225" cy="7883"/>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22" name="群組 21"/>
          <p:cNvGrpSpPr/>
          <p:nvPr/>
        </p:nvGrpSpPr>
        <p:grpSpPr>
          <a:xfrm>
            <a:off x="1496899" y="2592837"/>
            <a:ext cx="972000" cy="3204000"/>
            <a:chOff x="1496899" y="2592837"/>
            <a:chExt cx="972000" cy="3204000"/>
          </a:xfrm>
        </p:grpSpPr>
        <p:sp>
          <p:nvSpPr>
            <p:cNvPr id="49" name="矩形 48"/>
            <p:cNvSpPr/>
            <p:nvPr/>
          </p:nvSpPr>
          <p:spPr>
            <a:xfrm rot="16200000">
              <a:off x="380899" y="3708837"/>
              <a:ext cx="3204000" cy="972000"/>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3200" b="1" spc="300" dirty="0">
                  <a:solidFill>
                    <a:schemeClr val="bg1"/>
                  </a:solidFill>
                  <a:latin typeface="微軟正黑體" panose="020B0604030504040204" pitchFamily="34" charset="-120"/>
                  <a:ea typeface="微軟正黑體" panose="020B0604030504040204" pitchFamily="34" charset="-120"/>
                </a:rPr>
                <a:t>文章斷詞</a:t>
              </a:r>
            </a:p>
          </p:txBody>
        </p:sp>
        <p:sp>
          <p:nvSpPr>
            <p:cNvPr id="26" name="矩形 25"/>
            <p:cNvSpPr>
              <a:spLocks noChangeAspect="1"/>
            </p:cNvSpPr>
            <p:nvPr/>
          </p:nvSpPr>
          <p:spPr>
            <a:xfrm rot="16200000">
              <a:off x="417759" y="3753542"/>
              <a:ext cx="3133663" cy="9000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endParaRPr lang="zh-TW" altLang="en-US" sz="3200" b="1" spc="300" dirty="0">
                <a:solidFill>
                  <a:schemeClr val="bg1"/>
                </a:solidFill>
                <a:latin typeface="微軟正黑體" panose="020B0604030504040204" pitchFamily="34" charset="-120"/>
                <a:ea typeface="微軟正黑體" panose="020B0604030504040204" pitchFamily="34" charset="-120"/>
              </a:endParaRPr>
            </a:p>
          </p:txBody>
        </p:sp>
      </p:grpSp>
      <p:grpSp>
        <p:nvGrpSpPr>
          <p:cNvPr id="21" name="群組 20"/>
          <p:cNvGrpSpPr/>
          <p:nvPr/>
        </p:nvGrpSpPr>
        <p:grpSpPr>
          <a:xfrm>
            <a:off x="3684602" y="2592836"/>
            <a:ext cx="972000" cy="3204000"/>
            <a:chOff x="3684602" y="2592836"/>
            <a:chExt cx="972000" cy="3204000"/>
          </a:xfrm>
        </p:grpSpPr>
        <p:sp>
          <p:nvSpPr>
            <p:cNvPr id="51" name="矩形 50"/>
            <p:cNvSpPr/>
            <p:nvPr/>
          </p:nvSpPr>
          <p:spPr>
            <a:xfrm rot="16200000">
              <a:off x="2568602" y="3708836"/>
              <a:ext cx="3204000" cy="972000"/>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3200" b="1" spc="300" dirty="0">
                  <a:solidFill>
                    <a:schemeClr val="bg1"/>
                  </a:solidFill>
                  <a:latin typeface="微軟正黑體" panose="020B0604030504040204" pitchFamily="34" charset="-120"/>
                  <a:ea typeface="微軟正黑體" panose="020B0604030504040204" pitchFamily="34" charset="-120"/>
                </a:rPr>
                <a:t>停用詞過濾</a:t>
              </a:r>
            </a:p>
          </p:txBody>
        </p:sp>
        <p:sp>
          <p:nvSpPr>
            <p:cNvPr id="29" name="矩形 28"/>
            <p:cNvSpPr>
              <a:spLocks noChangeAspect="1"/>
            </p:cNvSpPr>
            <p:nvPr/>
          </p:nvSpPr>
          <p:spPr>
            <a:xfrm rot="16200000">
              <a:off x="2600795" y="3744836"/>
              <a:ext cx="3133663" cy="9000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endParaRPr lang="zh-TW" altLang="en-US" sz="3200" b="1" spc="300" dirty="0">
                <a:solidFill>
                  <a:schemeClr val="bg1"/>
                </a:solidFill>
                <a:latin typeface="微軟正黑體" panose="020B0604030504040204" pitchFamily="34" charset="-120"/>
                <a:ea typeface="微軟正黑體" panose="020B0604030504040204" pitchFamily="34" charset="-120"/>
              </a:endParaRPr>
            </a:p>
          </p:txBody>
        </p:sp>
      </p:grpSp>
      <p:grpSp>
        <p:nvGrpSpPr>
          <p:cNvPr id="20" name="群組 19"/>
          <p:cNvGrpSpPr/>
          <p:nvPr/>
        </p:nvGrpSpPr>
        <p:grpSpPr>
          <a:xfrm>
            <a:off x="5872306" y="2592836"/>
            <a:ext cx="972000" cy="3204000"/>
            <a:chOff x="5872306" y="2592836"/>
            <a:chExt cx="972000" cy="3204000"/>
          </a:xfrm>
        </p:grpSpPr>
        <p:sp>
          <p:nvSpPr>
            <p:cNvPr id="50" name="矩形 49"/>
            <p:cNvSpPr/>
            <p:nvPr/>
          </p:nvSpPr>
          <p:spPr>
            <a:xfrm rot="16200000">
              <a:off x="4756306" y="3708836"/>
              <a:ext cx="3204000" cy="972000"/>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3200" b="1" spc="300" dirty="0">
                  <a:solidFill>
                    <a:schemeClr val="bg1"/>
                  </a:solidFill>
                  <a:latin typeface="微軟正黑體" panose="020B0604030504040204" pitchFamily="34" charset="-120"/>
                  <a:ea typeface="微軟正黑體" panose="020B0604030504040204" pitchFamily="34" charset="-120"/>
                </a:rPr>
                <a:t>詞性標注</a:t>
              </a:r>
            </a:p>
          </p:txBody>
        </p:sp>
        <p:sp>
          <p:nvSpPr>
            <p:cNvPr id="30" name="矩形 29"/>
            <p:cNvSpPr>
              <a:spLocks noChangeAspect="1"/>
            </p:cNvSpPr>
            <p:nvPr/>
          </p:nvSpPr>
          <p:spPr>
            <a:xfrm rot="16200000">
              <a:off x="4790855" y="3754732"/>
              <a:ext cx="3133663" cy="9000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endParaRPr lang="zh-TW" altLang="en-US" sz="3200" b="1" spc="300" dirty="0">
                <a:solidFill>
                  <a:schemeClr val="bg1"/>
                </a:solidFill>
                <a:latin typeface="微軟正黑體" panose="020B0604030504040204" pitchFamily="34" charset="-120"/>
                <a:ea typeface="微軟正黑體" panose="020B0604030504040204" pitchFamily="34" charset="-120"/>
              </a:endParaRPr>
            </a:p>
          </p:txBody>
        </p:sp>
      </p:grpSp>
      <p:grpSp>
        <p:nvGrpSpPr>
          <p:cNvPr id="19" name="群組 18"/>
          <p:cNvGrpSpPr/>
          <p:nvPr/>
        </p:nvGrpSpPr>
        <p:grpSpPr>
          <a:xfrm>
            <a:off x="8057697" y="2592836"/>
            <a:ext cx="972000" cy="3204000"/>
            <a:chOff x="8057697" y="2592836"/>
            <a:chExt cx="972000" cy="3204000"/>
          </a:xfrm>
        </p:grpSpPr>
        <p:sp>
          <p:nvSpPr>
            <p:cNvPr id="4" name="矩形 3"/>
            <p:cNvSpPr/>
            <p:nvPr/>
          </p:nvSpPr>
          <p:spPr>
            <a:xfrm rot="16200000">
              <a:off x="6941697" y="3708836"/>
              <a:ext cx="3204000" cy="972000"/>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3200" b="1" spc="300" dirty="0">
                  <a:solidFill>
                    <a:schemeClr val="bg1"/>
                  </a:solidFill>
                  <a:latin typeface="微軟正黑體" panose="020B0604030504040204" pitchFamily="34" charset="-120"/>
                  <a:ea typeface="微軟正黑體" panose="020B0604030504040204" pitchFamily="34" charset="-120"/>
                </a:rPr>
                <a:t>詞性過濾</a:t>
              </a:r>
            </a:p>
          </p:txBody>
        </p:sp>
        <p:sp>
          <p:nvSpPr>
            <p:cNvPr id="31" name="矩形 30"/>
            <p:cNvSpPr>
              <a:spLocks noChangeAspect="1"/>
            </p:cNvSpPr>
            <p:nvPr/>
          </p:nvSpPr>
          <p:spPr>
            <a:xfrm rot="16200000">
              <a:off x="6976866" y="3744835"/>
              <a:ext cx="3133663" cy="9000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endParaRPr lang="zh-TW" altLang="en-US" sz="3200" b="1" spc="300" dirty="0">
                <a:solidFill>
                  <a:schemeClr val="bg1"/>
                </a:solidFill>
                <a:latin typeface="微軟正黑體" panose="020B0604030504040204" pitchFamily="34" charset="-120"/>
                <a:ea typeface="微軟正黑體" panose="020B0604030504040204" pitchFamily="34" charset="-120"/>
              </a:endParaRPr>
            </a:p>
          </p:txBody>
        </p:sp>
      </p:grpSp>
      <p:grpSp>
        <p:nvGrpSpPr>
          <p:cNvPr id="18" name="群組 17"/>
          <p:cNvGrpSpPr/>
          <p:nvPr/>
        </p:nvGrpSpPr>
        <p:grpSpPr>
          <a:xfrm>
            <a:off x="10243088" y="2592835"/>
            <a:ext cx="972000" cy="3204000"/>
            <a:chOff x="10243088" y="2592835"/>
            <a:chExt cx="972000" cy="3204000"/>
          </a:xfrm>
        </p:grpSpPr>
        <p:sp>
          <p:nvSpPr>
            <p:cNvPr id="52" name="矩形 51"/>
            <p:cNvSpPr/>
            <p:nvPr/>
          </p:nvSpPr>
          <p:spPr>
            <a:xfrm rot="16200000">
              <a:off x="9127088" y="3708835"/>
              <a:ext cx="3204000" cy="972000"/>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3200" b="1" spc="300" dirty="0">
                  <a:solidFill>
                    <a:schemeClr val="bg1"/>
                  </a:solidFill>
                  <a:latin typeface="微軟正黑體" panose="020B0604030504040204" pitchFamily="34" charset="-120"/>
                  <a:ea typeface="微軟正黑體" panose="020B0604030504040204" pitchFamily="34" charset="-120"/>
                </a:rPr>
                <a:t>詳細詞性過濾</a:t>
              </a:r>
            </a:p>
          </p:txBody>
        </p:sp>
        <p:sp>
          <p:nvSpPr>
            <p:cNvPr id="32" name="矩形 31"/>
            <p:cNvSpPr>
              <a:spLocks noChangeAspect="1"/>
            </p:cNvSpPr>
            <p:nvPr/>
          </p:nvSpPr>
          <p:spPr>
            <a:xfrm rot="16200000">
              <a:off x="9162257" y="3744834"/>
              <a:ext cx="3133663" cy="9000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endParaRPr lang="zh-TW" altLang="en-US" sz="3200" b="1" spc="3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21785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0274"/>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文章前處理</a:t>
              </a:r>
            </a:p>
          </p:txBody>
        </p:sp>
      </p:grpSp>
      <p:sp>
        <p:nvSpPr>
          <p:cNvPr id="50" name="矩形 49"/>
          <p:cNvSpPr/>
          <p:nvPr/>
        </p:nvSpPr>
        <p:spPr>
          <a:xfrm>
            <a:off x="949565" y="4188685"/>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詞性標注</a:t>
            </a:r>
          </a:p>
        </p:txBody>
      </p:sp>
      <p:sp>
        <p:nvSpPr>
          <p:cNvPr id="51" name="矩形 50"/>
          <p:cNvSpPr/>
          <p:nvPr/>
        </p:nvSpPr>
        <p:spPr>
          <a:xfrm>
            <a:off x="949565" y="3283974"/>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停用詞過濾</a:t>
            </a:r>
          </a:p>
        </p:txBody>
      </p:sp>
      <p:sp>
        <p:nvSpPr>
          <p:cNvPr id="4" name="矩形 3"/>
          <p:cNvSpPr/>
          <p:nvPr/>
        </p:nvSpPr>
        <p:spPr>
          <a:xfrm>
            <a:off x="949565" y="5078568"/>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詞性過濾</a:t>
            </a:r>
          </a:p>
        </p:txBody>
      </p:sp>
      <p:sp>
        <p:nvSpPr>
          <p:cNvPr id="52" name="矩形 51"/>
          <p:cNvSpPr/>
          <p:nvPr/>
        </p:nvSpPr>
        <p:spPr>
          <a:xfrm>
            <a:off x="949565" y="5976539"/>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詳細詞性過濾</a:t>
            </a:r>
          </a:p>
        </p:txBody>
      </p:sp>
      <p:sp>
        <p:nvSpPr>
          <p:cNvPr id="23" name="矩形 22"/>
          <p:cNvSpPr/>
          <p:nvPr/>
        </p:nvSpPr>
        <p:spPr>
          <a:xfrm>
            <a:off x="4458477" y="630879"/>
            <a:ext cx="4177655" cy="1754326"/>
          </a:xfrm>
          <a:prstGeom prst="rect">
            <a:avLst/>
          </a:prstGeom>
        </p:spPr>
        <p:txBody>
          <a:bodyPr wrap="square">
            <a:spAutoFit/>
          </a:bodyPr>
          <a:lstStyle/>
          <a:p>
            <a:pPr algn="ctr">
              <a:lnSpc>
                <a:spcPct val="150000"/>
              </a:lnSpc>
            </a:pPr>
            <a:r>
              <a:rPr lang="zh-TW" altLang="en-US" sz="3600" b="1" dirty="0">
                <a:solidFill>
                  <a:schemeClr val="bg1">
                    <a:lumMod val="50000"/>
                  </a:schemeClr>
                </a:solidFill>
                <a:latin typeface="微軟正黑體" panose="020B0604030504040204" pitchFamily="34" charset="-120"/>
                <a:ea typeface="微軟正黑體" panose="020B0604030504040204" pitchFamily="34" charset="-120"/>
              </a:rPr>
              <a:t>開發工具：</a:t>
            </a:r>
            <a:r>
              <a:rPr lang="en-US" altLang="zh-TW" sz="3600" b="1" dirty="0" err="1">
                <a:solidFill>
                  <a:schemeClr val="bg1">
                    <a:lumMod val="50000"/>
                  </a:schemeClr>
                </a:solidFill>
                <a:latin typeface="微軟正黑體" panose="020B0604030504040204" pitchFamily="34" charset="-120"/>
                <a:ea typeface="微軟正黑體" panose="020B0604030504040204" pitchFamily="34" charset="-120"/>
              </a:rPr>
              <a:t>Jieba</a:t>
            </a:r>
            <a:endParaRPr lang="en-US" altLang="zh-TW" sz="3600" b="1" dirty="0">
              <a:solidFill>
                <a:schemeClr val="bg1">
                  <a:lumMod val="50000"/>
                </a:schemeClr>
              </a:solidFill>
              <a:latin typeface="微軟正黑體" panose="020B0604030504040204" pitchFamily="34" charset="-120"/>
              <a:ea typeface="微軟正黑體" panose="020B0604030504040204" pitchFamily="34" charset="-120"/>
            </a:endParaRPr>
          </a:p>
          <a:p>
            <a:pPr algn="ctr">
              <a:lnSpc>
                <a:spcPct val="150000"/>
              </a:lnSpc>
            </a:pPr>
            <a:r>
              <a:rPr lang="zh-TW" altLang="en-US" sz="3600" b="1" dirty="0">
                <a:solidFill>
                  <a:schemeClr val="bg1">
                    <a:lumMod val="50000"/>
                  </a:schemeClr>
                </a:solidFill>
                <a:latin typeface="微軟正黑體" panose="020B0604030504040204" pitchFamily="34" charset="-120"/>
                <a:ea typeface="微軟正黑體" panose="020B0604030504040204" pitchFamily="34" charset="-120"/>
              </a:rPr>
              <a:t>人工擴充斷詞詞庫</a:t>
            </a:r>
            <a:endParaRPr lang="en-US" altLang="zh-TW" sz="36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8" name="向右箭號 57"/>
          <p:cNvSpPr>
            <a:spLocks noChangeAspect="1"/>
          </p:cNvSpPr>
          <p:nvPr/>
        </p:nvSpPr>
        <p:spPr>
          <a:xfrm>
            <a:off x="7620732" y="4377372"/>
            <a:ext cx="720000" cy="677527"/>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p:cNvGrpSpPr>
            <a:grpSpLocks noChangeAspect="1"/>
          </p:cNvGrpSpPr>
          <p:nvPr/>
        </p:nvGrpSpPr>
        <p:grpSpPr>
          <a:xfrm>
            <a:off x="8490663" y="2917613"/>
            <a:ext cx="3420000" cy="3420000"/>
            <a:chOff x="8576686" y="3293501"/>
            <a:chExt cx="3240000" cy="3240000"/>
          </a:xfrm>
        </p:grpSpPr>
        <p:grpSp>
          <p:nvGrpSpPr>
            <p:cNvPr id="2" name="群組 1"/>
            <p:cNvGrpSpPr>
              <a:grpSpLocks noChangeAspect="1"/>
            </p:cNvGrpSpPr>
            <p:nvPr/>
          </p:nvGrpSpPr>
          <p:grpSpPr>
            <a:xfrm>
              <a:off x="8576686" y="3293501"/>
              <a:ext cx="3240000" cy="3240000"/>
              <a:chOff x="8277235" y="3212571"/>
              <a:chExt cx="3420000" cy="3420000"/>
            </a:xfrm>
          </p:grpSpPr>
          <p:grpSp>
            <p:nvGrpSpPr>
              <p:cNvPr id="25" name="群組 24"/>
              <p:cNvGrpSpPr>
                <a:grpSpLocks noChangeAspect="1"/>
              </p:cNvGrpSpPr>
              <p:nvPr/>
            </p:nvGrpSpPr>
            <p:grpSpPr>
              <a:xfrm>
                <a:off x="8277235" y="3212571"/>
                <a:ext cx="3420000" cy="3420000"/>
                <a:chOff x="7519137" y="3429000"/>
                <a:chExt cx="5760000" cy="5760000"/>
              </a:xfrm>
            </p:grpSpPr>
            <p:sp>
              <p:nvSpPr>
                <p:cNvPr id="26" name="橢圓 25"/>
                <p:cNvSpPr>
                  <a:spLocks noChangeAspect="1"/>
                </p:cNvSpPr>
                <p:nvPr/>
              </p:nvSpPr>
              <p:spPr>
                <a:xfrm>
                  <a:off x="7519137" y="3429000"/>
                  <a:ext cx="5760000" cy="57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a:spLocks noChangeAspect="1"/>
                </p:cNvSpPr>
                <p:nvPr/>
              </p:nvSpPr>
              <p:spPr>
                <a:xfrm>
                  <a:off x="7700008" y="3609000"/>
                  <a:ext cx="5400000" cy="5400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7" name="矩形 66"/>
              <p:cNvSpPr/>
              <p:nvPr/>
            </p:nvSpPr>
            <p:spPr>
              <a:xfrm>
                <a:off x="8796701" y="4984930"/>
                <a:ext cx="2381066" cy="1137063"/>
              </a:xfrm>
              <a:prstGeom prst="rect">
                <a:avLst/>
              </a:prstGeom>
            </p:spPr>
            <p:txBody>
              <a:bodyPr wrap="none">
                <a:spAutoFit/>
              </a:bodyPr>
              <a:lstStyle/>
              <a:p>
                <a:pPr algn="ctr"/>
                <a:r>
                  <a:rPr lang="zh-TW" altLang="zh-TW" sz="2400" dirty="0">
                    <a:solidFill>
                      <a:schemeClr val="bg1"/>
                    </a:solidFill>
                    <a:latin typeface="微軟正黑體" panose="020B0604030504040204" pitchFamily="34" charset="-120"/>
                    <a:ea typeface="微軟正黑體" panose="020B0604030504040204" pitchFamily="34" charset="-120"/>
                  </a:rPr>
                  <a:t>擴充</a:t>
                </a:r>
                <a:r>
                  <a:rPr lang="zh-TW" altLang="en-US" sz="2400" dirty="0">
                    <a:solidFill>
                      <a:schemeClr val="bg1"/>
                    </a:solidFill>
                    <a:latin typeface="微軟正黑體" panose="020B0604030504040204" pitchFamily="34" charset="-120"/>
                    <a:ea typeface="微軟正黑體" panose="020B0604030504040204" pitchFamily="34" charset="-120"/>
                  </a:rPr>
                  <a:t>後 </a:t>
                </a:r>
                <a:r>
                  <a:rPr lang="en-US" altLang="zh-TW" sz="2400" dirty="0">
                    <a:solidFill>
                      <a:schemeClr val="bg1"/>
                    </a:solidFill>
                    <a:latin typeface="微軟正黑體" panose="020B0604030504040204" pitchFamily="34" charset="-120"/>
                    <a:ea typeface="微軟正黑體" panose="020B0604030504040204" pitchFamily="34" charset="-120"/>
                  </a:rPr>
                  <a:t>: </a:t>
                </a:r>
                <a:r>
                  <a:rPr lang="zh-TW" altLang="zh-TW" sz="2400" dirty="0">
                    <a:solidFill>
                      <a:schemeClr val="bg1"/>
                    </a:solidFill>
                    <a:latin typeface="微軟正黑體" panose="020B0604030504040204" pitchFamily="34" charset="-120"/>
                    <a:ea typeface="微軟正黑體" panose="020B0604030504040204" pitchFamily="34" charset="-120"/>
                  </a:rPr>
                  <a:t>詞彙量</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gn="ctr"/>
                <a:r>
                  <a:rPr lang="en-US" altLang="zh-TW" sz="4000" b="1" dirty="0">
                    <a:solidFill>
                      <a:schemeClr val="bg1"/>
                    </a:solidFill>
                    <a:latin typeface="微軟正黑體" panose="020B0604030504040204" pitchFamily="34" charset="-120"/>
                    <a:ea typeface="微軟正黑體" panose="020B0604030504040204" pitchFamily="34" charset="-120"/>
                  </a:rPr>
                  <a:t>396,430</a:t>
                </a:r>
              </a:p>
            </p:txBody>
          </p:sp>
        </p:grpSp>
        <p:pic>
          <p:nvPicPr>
            <p:cNvPr id="59" name="圖片 58"/>
            <p:cNvPicPr>
              <a:picLocks noChangeAspect="1"/>
            </p:cNvPicPr>
            <p:nvPr/>
          </p:nvPicPr>
          <p:blipFill>
            <a:blip r:embed="rId3">
              <a:extLst>
                <a:ext uri="{BEBA8EAE-BF5A-486C-A8C5-ECC9F3942E4B}">
                  <a14:imgProps xmlns:a14="http://schemas.microsoft.com/office/drawing/2010/main">
                    <a14:imgLayer r:embed="rId4">
                      <a14:imgEffect>
                        <a14:backgroundRemoval t="2381" b="99405" l="0" r="100000">
                          <a14:foregroundMark x1="84385" y1="83929" x2="84385" y2="83929"/>
                          <a14:foregroundMark x1="68771" y1="83333" x2="68771" y2="83333"/>
                          <a14:foregroundMark x1="59468" y1="38095" x2="59468" y2="38095"/>
                          <a14:foregroundMark x1="56146" y1="35119" x2="56146" y2="35119"/>
                        </a14:backgroundRemoval>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flipH="1">
              <a:off x="9578944" y="3861040"/>
              <a:ext cx="1419001" cy="792000"/>
            </a:xfrm>
            <a:prstGeom prst="rect">
              <a:avLst/>
            </a:prstGeom>
          </p:spPr>
        </p:pic>
      </p:grpSp>
      <p:cxnSp>
        <p:nvCxnSpPr>
          <p:cNvPr id="66" name="直線接點 65"/>
          <p:cNvCxnSpPr/>
          <p:nvPr/>
        </p:nvCxnSpPr>
        <p:spPr>
          <a:xfrm rot="5400000" flipH="1">
            <a:off x="1855462" y="2375011"/>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12011884" y="231116"/>
            <a:ext cx="0" cy="664792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9355015" y="231116"/>
            <a:ext cx="2656869" cy="246449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9" name="直角三角形 38"/>
          <p:cNvSpPr/>
          <p:nvPr/>
        </p:nvSpPr>
        <p:spPr>
          <a:xfrm rot="10800000" flipH="1" flipV="1">
            <a:off x="4249301" y="5930693"/>
            <a:ext cx="2382611" cy="768687"/>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直角三角形 44"/>
          <p:cNvSpPr/>
          <p:nvPr/>
        </p:nvSpPr>
        <p:spPr>
          <a:xfrm rot="10800000">
            <a:off x="9616267" y="231116"/>
            <a:ext cx="2220233" cy="1983272"/>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a:grpSpLocks noChangeAspect="1"/>
          </p:cNvGrpSpPr>
          <p:nvPr/>
        </p:nvGrpSpPr>
        <p:grpSpPr>
          <a:xfrm>
            <a:off x="4410801" y="3172103"/>
            <a:ext cx="3060000" cy="3060000"/>
            <a:chOff x="4471351" y="3482572"/>
            <a:chExt cx="2880000" cy="2880000"/>
          </a:xfrm>
        </p:grpSpPr>
        <p:grpSp>
          <p:nvGrpSpPr>
            <p:cNvPr id="29" name="群組 28"/>
            <p:cNvGrpSpPr>
              <a:grpSpLocks noChangeAspect="1"/>
            </p:cNvGrpSpPr>
            <p:nvPr/>
          </p:nvGrpSpPr>
          <p:grpSpPr>
            <a:xfrm>
              <a:off x="4471351" y="3482572"/>
              <a:ext cx="2880000" cy="2880000"/>
              <a:chOff x="7519137" y="3428998"/>
              <a:chExt cx="5760000" cy="5760000"/>
            </a:xfrm>
          </p:grpSpPr>
          <p:sp>
            <p:nvSpPr>
              <p:cNvPr id="30" name="橢圓 29"/>
              <p:cNvSpPr>
                <a:spLocks noChangeAspect="1"/>
              </p:cNvSpPr>
              <p:nvPr/>
            </p:nvSpPr>
            <p:spPr>
              <a:xfrm>
                <a:off x="7519137" y="3428998"/>
                <a:ext cx="5760000" cy="57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a:spLocks noChangeAspect="1"/>
              </p:cNvSpPr>
              <p:nvPr/>
            </p:nvSpPr>
            <p:spPr>
              <a:xfrm>
                <a:off x="7765994" y="3675885"/>
                <a:ext cx="5266286" cy="526628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矩形 31"/>
            <p:cNvSpPr/>
            <p:nvPr/>
          </p:nvSpPr>
          <p:spPr>
            <a:xfrm>
              <a:off x="4686404" y="4949156"/>
              <a:ext cx="2406129" cy="1149033"/>
            </a:xfrm>
            <a:prstGeom prst="rect">
              <a:avLst/>
            </a:prstGeom>
          </p:spPr>
          <p:txBody>
            <a:bodyPr wrap="none">
              <a:spAutoFit/>
            </a:bodyPr>
            <a:lstStyle/>
            <a:p>
              <a:pPr algn="ctr"/>
              <a:r>
                <a:rPr lang="zh-TW" altLang="zh-TW" sz="2400" dirty="0">
                  <a:solidFill>
                    <a:schemeClr val="bg1"/>
                  </a:solidFill>
                  <a:latin typeface="微軟正黑體" panose="020B0604030504040204" pitchFamily="34" charset="-120"/>
                  <a:ea typeface="微軟正黑體" panose="020B0604030504040204" pitchFamily="34" charset="-120"/>
                </a:rPr>
                <a:t>擴充</a:t>
              </a:r>
              <a:r>
                <a:rPr lang="zh-TW" altLang="en-US" sz="2400" dirty="0">
                  <a:solidFill>
                    <a:schemeClr val="bg1"/>
                  </a:solidFill>
                  <a:latin typeface="微軟正黑體" panose="020B0604030504040204" pitchFamily="34" charset="-120"/>
                  <a:ea typeface="微軟正黑體" panose="020B0604030504040204" pitchFamily="34" charset="-120"/>
                </a:rPr>
                <a:t>前 </a:t>
              </a:r>
              <a:r>
                <a:rPr lang="en-US" altLang="zh-TW" sz="2400" dirty="0">
                  <a:solidFill>
                    <a:schemeClr val="bg1"/>
                  </a:solidFill>
                  <a:latin typeface="微軟正黑體" panose="020B0604030504040204" pitchFamily="34" charset="-120"/>
                  <a:ea typeface="微軟正黑體" panose="020B0604030504040204" pitchFamily="34" charset="-120"/>
                </a:rPr>
                <a:t>: </a:t>
              </a:r>
              <a:r>
                <a:rPr lang="zh-TW" altLang="zh-TW" sz="2400" dirty="0">
                  <a:solidFill>
                    <a:schemeClr val="bg1"/>
                  </a:solidFill>
                  <a:latin typeface="微軟正黑體" panose="020B0604030504040204" pitchFamily="34" charset="-120"/>
                  <a:ea typeface="微軟正黑體" panose="020B0604030504040204" pitchFamily="34" charset="-120"/>
                </a:rPr>
                <a:t>詞彙量</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gn="ctr"/>
              <a:r>
                <a:rPr lang="en-US" altLang="zh-TW" sz="4000" b="1" dirty="0">
                  <a:solidFill>
                    <a:schemeClr val="bg1"/>
                  </a:solidFill>
                  <a:latin typeface="微軟正黑體" panose="020B0604030504040204" pitchFamily="34" charset="-120"/>
                  <a:ea typeface="微軟正黑體" panose="020B0604030504040204" pitchFamily="34" charset="-120"/>
                </a:rPr>
                <a:t>308,431</a:t>
              </a:r>
            </a:p>
          </p:txBody>
        </p:sp>
      </p:grpSp>
      <p:pic>
        <p:nvPicPr>
          <p:cNvPr id="5" name="圖片 4"/>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309841" y="3456135"/>
            <a:ext cx="1260000" cy="1260000"/>
          </a:xfrm>
          <a:prstGeom prst="rect">
            <a:avLst/>
          </a:prstGeom>
        </p:spPr>
      </p:pic>
      <p:sp>
        <p:nvSpPr>
          <p:cNvPr id="33" name="矩形 32"/>
          <p:cNvSpPr/>
          <p:nvPr/>
        </p:nvSpPr>
        <p:spPr>
          <a:xfrm>
            <a:off x="949565" y="2375011"/>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文章斷詞</a:t>
            </a:r>
          </a:p>
        </p:txBody>
      </p:sp>
    </p:spTree>
    <p:extLst>
      <p:ext uri="{BB962C8B-B14F-4D97-AF65-F5344CB8AC3E}">
        <p14:creationId xmlns:p14="http://schemas.microsoft.com/office/powerpoint/2010/main" val="292154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文章前處理</a:t>
              </a:r>
            </a:p>
          </p:txBody>
        </p:sp>
      </p:grpSp>
      <p:sp>
        <p:nvSpPr>
          <p:cNvPr id="50" name="矩形 49"/>
          <p:cNvSpPr/>
          <p:nvPr/>
        </p:nvSpPr>
        <p:spPr>
          <a:xfrm>
            <a:off x="949565" y="4188685"/>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詞性標注</a:t>
            </a:r>
          </a:p>
        </p:txBody>
      </p:sp>
      <p:sp>
        <p:nvSpPr>
          <p:cNvPr id="51" name="矩形 50"/>
          <p:cNvSpPr/>
          <p:nvPr/>
        </p:nvSpPr>
        <p:spPr>
          <a:xfrm>
            <a:off x="949565" y="3283974"/>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停用詞過濾</a:t>
            </a:r>
          </a:p>
        </p:txBody>
      </p:sp>
      <p:sp>
        <p:nvSpPr>
          <p:cNvPr id="4" name="矩形 3"/>
          <p:cNvSpPr/>
          <p:nvPr/>
        </p:nvSpPr>
        <p:spPr>
          <a:xfrm>
            <a:off x="949565" y="5078568"/>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詞性過濾</a:t>
            </a:r>
          </a:p>
        </p:txBody>
      </p:sp>
      <p:sp>
        <p:nvSpPr>
          <p:cNvPr id="52" name="矩形 51"/>
          <p:cNvSpPr/>
          <p:nvPr/>
        </p:nvSpPr>
        <p:spPr>
          <a:xfrm>
            <a:off x="949565" y="5976539"/>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詳細詞性過濾</a:t>
            </a:r>
          </a:p>
        </p:txBody>
      </p:sp>
      <p:sp>
        <p:nvSpPr>
          <p:cNvPr id="23" name="矩形 22"/>
          <p:cNvSpPr/>
          <p:nvPr/>
        </p:nvSpPr>
        <p:spPr>
          <a:xfrm>
            <a:off x="4458477" y="630879"/>
            <a:ext cx="4485930" cy="923330"/>
          </a:xfrm>
          <a:prstGeom prst="rect">
            <a:avLst/>
          </a:prstGeom>
        </p:spPr>
        <p:txBody>
          <a:bodyPr wrap="square">
            <a:spAutoFit/>
          </a:bodyPr>
          <a:lstStyle/>
          <a:p>
            <a:pPr algn="ctr">
              <a:lnSpc>
                <a:spcPct val="150000"/>
              </a:lnSpc>
            </a:pPr>
            <a:r>
              <a:rPr lang="zh-TW" altLang="en-US" sz="3600" b="1" dirty="0">
                <a:solidFill>
                  <a:schemeClr val="bg1">
                    <a:lumMod val="50000"/>
                  </a:schemeClr>
                </a:solidFill>
                <a:latin typeface="微軟正黑體" panose="020B0604030504040204" pitchFamily="34" charset="-120"/>
                <a:ea typeface="微軟正黑體" panose="020B0604030504040204" pitchFamily="34" charset="-120"/>
              </a:rPr>
              <a:t>人工擴充正負向詞庫</a:t>
            </a:r>
            <a:endParaRPr lang="en-US" altLang="zh-TW" sz="3600" b="1" dirty="0">
              <a:solidFill>
                <a:schemeClr val="bg1">
                  <a:lumMod val="50000"/>
                </a:schemeClr>
              </a:solidFill>
              <a:latin typeface="微軟正黑體" panose="020B0604030504040204" pitchFamily="34" charset="-120"/>
              <a:ea typeface="微軟正黑體" panose="020B0604030504040204" pitchFamily="34" charset="-120"/>
            </a:endParaRPr>
          </a:p>
        </p:txBody>
      </p:sp>
      <p:cxnSp>
        <p:nvCxnSpPr>
          <p:cNvPr id="66" name="直線接點 65"/>
          <p:cNvCxnSpPr/>
          <p:nvPr/>
        </p:nvCxnSpPr>
        <p:spPr>
          <a:xfrm rot="5400000" flipH="1">
            <a:off x="1855462" y="2375011"/>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12011884" y="231116"/>
            <a:ext cx="0" cy="664792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9355015" y="231116"/>
            <a:ext cx="2656869" cy="246449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9" name="直角三角形 38"/>
          <p:cNvSpPr/>
          <p:nvPr/>
        </p:nvSpPr>
        <p:spPr>
          <a:xfrm rot="10800000" flipH="1" flipV="1">
            <a:off x="4249301" y="5930693"/>
            <a:ext cx="2382611" cy="768687"/>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直角三角形 44"/>
          <p:cNvSpPr/>
          <p:nvPr/>
        </p:nvSpPr>
        <p:spPr>
          <a:xfrm rot="10800000">
            <a:off x="9616267" y="231116"/>
            <a:ext cx="2220233" cy="1983272"/>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319077" y="3345303"/>
            <a:ext cx="1260000" cy="1260000"/>
          </a:xfrm>
          <a:prstGeom prst="rect">
            <a:avLst/>
          </a:prstGeom>
        </p:spPr>
      </p:pic>
      <p:sp>
        <p:nvSpPr>
          <p:cNvPr id="33" name="矩形 32"/>
          <p:cNvSpPr/>
          <p:nvPr/>
        </p:nvSpPr>
        <p:spPr>
          <a:xfrm>
            <a:off x="949565" y="2375011"/>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文章斷詞</a:t>
            </a:r>
          </a:p>
        </p:txBody>
      </p:sp>
      <p:sp>
        <p:nvSpPr>
          <p:cNvPr id="35" name="矩形 34"/>
          <p:cNvSpPr/>
          <p:nvPr/>
        </p:nvSpPr>
        <p:spPr>
          <a:xfrm>
            <a:off x="9316178" y="2373583"/>
            <a:ext cx="1620957" cy="523220"/>
          </a:xfrm>
          <a:prstGeom prst="rect">
            <a:avLst/>
          </a:prstGeom>
        </p:spPr>
        <p:txBody>
          <a:bodyPr wrap="none">
            <a:spAutoFit/>
          </a:bodyPr>
          <a:lstStyle/>
          <a:p>
            <a:r>
              <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rPr>
              <a:t>正向詞庫</a:t>
            </a:r>
            <a:endParaRPr lang="en-US" altLang="zh-TW" sz="28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44" name="向右箭號 43"/>
          <p:cNvSpPr/>
          <p:nvPr/>
        </p:nvSpPr>
        <p:spPr>
          <a:xfrm rot="18900000">
            <a:off x="7352784" y="3637394"/>
            <a:ext cx="777923" cy="614149"/>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向右箭號 45"/>
          <p:cNvSpPr/>
          <p:nvPr/>
        </p:nvSpPr>
        <p:spPr>
          <a:xfrm rot="2700000">
            <a:off x="7352783" y="4989294"/>
            <a:ext cx="777923" cy="614149"/>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9316178" y="4415591"/>
            <a:ext cx="1620957" cy="523220"/>
          </a:xfrm>
          <a:prstGeom prst="rect">
            <a:avLst/>
          </a:prstGeom>
        </p:spPr>
        <p:txBody>
          <a:bodyPr wrap="none">
            <a:spAutoFit/>
          </a:bodyPr>
          <a:lstStyle/>
          <a:p>
            <a:r>
              <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rPr>
              <a:t>負向詞庫</a:t>
            </a:r>
            <a:endParaRPr lang="en-US" altLang="zh-TW" sz="28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62" name="矩形 61"/>
          <p:cNvSpPr/>
          <p:nvPr/>
        </p:nvSpPr>
        <p:spPr>
          <a:xfrm>
            <a:off x="4267558" y="1430933"/>
            <a:ext cx="4860000" cy="540000"/>
          </a:xfrm>
          <a:prstGeom prst="rect">
            <a:avLst/>
          </a:prstGeom>
          <a:solidFill>
            <a:schemeClr val="bg1">
              <a:lumMod val="65000"/>
              <a:alpha val="65000"/>
            </a:schemeClr>
          </a:solidFill>
        </p:spPr>
        <p:txBody>
          <a:bodyPr wrap="none" anchor="ctr">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以形容詞與動詞建置正負向詞庫</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grpSp>
        <p:nvGrpSpPr>
          <p:cNvPr id="12" name="群組 11"/>
          <p:cNvGrpSpPr/>
          <p:nvPr/>
        </p:nvGrpSpPr>
        <p:grpSpPr>
          <a:xfrm>
            <a:off x="4369456" y="2934857"/>
            <a:ext cx="2763825" cy="3384000"/>
            <a:chOff x="4369456" y="2934857"/>
            <a:chExt cx="2763825" cy="3384000"/>
          </a:xfrm>
        </p:grpSpPr>
        <p:grpSp>
          <p:nvGrpSpPr>
            <p:cNvPr id="36" name="群組 35"/>
            <p:cNvGrpSpPr/>
            <p:nvPr/>
          </p:nvGrpSpPr>
          <p:grpSpPr>
            <a:xfrm>
              <a:off x="4369456" y="2934857"/>
              <a:ext cx="2763825" cy="3384000"/>
              <a:chOff x="5402126" y="2034121"/>
              <a:chExt cx="3376915" cy="4134662"/>
            </a:xfrm>
          </p:grpSpPr>
          <p:sp>
            <p:nvSpPr>
              <p:cNvPr id="37" name="圓角矩形 36"/>
              <p:cNvSpPr>
                <a:spLocks noChangeAspect="1"/>
              </p:cNvSpPr>
              <p:nvPr/>
            </p:nvSpPr>
            <p:spPr>
              <a:xfrm>
                <a:off x="5402126" y="2034121"/>
                <a:ext cx="3376915" cy="4134662"/>
              </a:xfrm>
              <a:prstGeom prst="roundRect">
                <a:avLst/>
              </a:prstGeom>
              <a:solidFill>
                <a:srgbClr val="4CB89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8" name="橢圓 37"/>
              <p:cNvSpPr/>
              <p:nvPr/>
            </p:nvSpPr>
            <p:spPr>
              <a:xfrm>
                <a:off x="5825794" y="2239824"/>
                <a:ext cx="1188984" cy="118898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酷炫</a:t>
                </a:r>
              </a:p>
            </p:txBody>
          </p:sp>
          <p:sp>
            <p:nvSpPr>
              <p:cNvPr id="40" name="橢圓 39"/>
              <p:cNvSpPr/>
              <p:nvPr/>
            </p:nvSpPr>
            <p:spPr>
              <a:xfrm>
                <a:off x="7202612" y="2912252"/>
                <a:ext cx="1188984" cy="118898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破爛</a:t>
                </a:r>
              </a:p>
            </p:txBody>
          </p:sp>
          <p:sp>
            <p:nvSpPr>
              <p:cNvPr id="41" name="橢圓 40"/>
              <p:cNvSpPr/>
              <p:nvPr/>
            </p:nvSpPr>
            <p:spPr>
              <a:xfrm>
                <a:off x="7203372" y="4182853"/>
                <a:ext cx="1188984" cy="118898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防水</a:t>
                </a:r>
              </a:p>
            </p:txBody>
          </p:sp>
          <p:sp>
            <p:nvSpPr>
              <p:cNvPr id="42" name="橢圓 41"/>
              <p:cNvSpPr/>
              <p:nvPr/>
            </p:nvSpPr>
            <p:spPr>
              <a:xfrm>
                <a:off x="5821909" y="3506960"/>
                <a:ext cx="1188984" cy="118898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好</a:t>
                </a:r>
              </a:p>
            </p:txBody>
          </p:sp>
          <p:sp>
            <p:nvSpPr>
              <p:cNvPr id="43" name="橢圓 42"/>
              <p:cNvSpPr/>
              <p:nvPr/>
            </p:nvSpPr>
            <p:spPr>
              <a:xfrm>
                <a:off x="5818511" y="4773123"/>
                <a:ext cx="1188984" cy="1188984"/>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縮水</a:t>
                </a:r>
              </a:p>
            </p:txBody>
          </p:sp>
        </p:grpSp>
        <p:sp>
          <p:nvSpPr>
            <p:cNvPr id="63" name="圓角矩形 62"/>
            <p:cNvSpPr>
              <a:spLocks noChangeAspect="1"/>
            </p:cNvSpPr>
            <p:nvPr/>
          </p:nvSpPr>
          <p:spPr>
            <a:xfrm>
              <a:off x="4458595" y="3040048"/>
              <a:ext cx="2592000" cy="317361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grpSp>
        <p:nvGrpSpPr>
          <p:cNvPr id="8" name="群組 7"/>
          <p:cNvGrpSpPr/>
          <p:nvPr/>
        </p:nvGrpSpPr>
        <p:grpSpPr>
          <a:xfrm>
            <a:off x="8293302" y="2950352"/>
            <a:ext cx="3600000" cy="1368000"/>
            <a:chOff x="8293302" y="2950352"/>
            <a:chExt cx="3600000" cy="1368000"/>
          </a:xfrm>
        </p:grpSpPr>
        <p:grpSp>
          <p:nvGrpSpPr>
            <p:cNvPr id="55" name="群組 54"/>
            <p:cNvGrpSpPr/>
            <p:nvPr/>
          </p:nvGrpSpPr>
          <p:grpSpPr>
            <a:xfrm>
              <a:off x="8293302" y="2950352"/>
              <a:ext cx="3600000" cy="1368000"/>
              <a:chOff x="8281386" y="3104762"/>
              <a:chExt cx="3600000" cy="1368000"/>
            </a:xfrm>
          </p:grpSpPr>
          <p:sp>
            <p:nvSpPr>
              <p:cNvPr id="56" name="圓角矩形 55"/>
              <p:cNvSpPr/>
              <p:nvPr/>
            </p:nvSpPr>
            <p:spPr>
              <a:xfrm>
                <a:off x="8281386" y="3104762"/>
                <a:ext cx="3600000" cy="1368000"/>
              </a:xfrm>
              <a:prstGeom prst="roundRect">
                <a:avLst/>
              </a:prstGeom>
              <a:solidFill>
                <a:srgbClr val="4CB89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57" name="橢圓 56"/>
              <p:cNvSpPr/>
              <p:nvPr/>
            </p:nvSpPr>
            <p:spPr>
              <a:xfrm>
                <a:off x="9595519" y="3288842"/>
                <a:ext cx="973120" cy="97312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酷炫</a:t>
                </a:r>
              </a:p>
            </p:txBody>
          </p:sp>
          <p:sp>
            <p:nvSpPr>
              <p:cNvPr id="60" name="橢圓 59"/>
              <p:cNvSpPr/>
              <p:nvPr/>
            </p:nvSpPr>
            <p:spPr>
              <a:xfrm>
                <a:off x="10735881" y="3303677"/>
                <a:ext cx="973120" cy="97312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防水</a:t>
                </a:r>
              </a:p>
            </p:txBody>
          </p:sp>
          <p:sp>
            <p:nvSpPr>
              <p:cNvPr id="61" name="橢圓 60"/>
              <p:cNvSpPr/>
              <p:nvPr/>
            </p:nvSpPr>
            <p:spPr>
              <a:xfrm>
                <a:off x="8450014" y="3305965"/>
                <a:ext cx="973120" cy="97312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197EC6"/>
                    </a:solidFill>
                    <a:latin typeface="微軟正黑體" panose="020B0604030504040204" pitchFamily="34" charset="-120"/>
                    <a:ea typeface="微軟正黑體" panose="020B0604030504040204" pitchFamily="34" charset="-120"/>
                  </a:rPr>
                  <a:t>好</a:t>
                </a:r>
              </a:p>
            </p:txBody>
          </p:sp>
        </p:grpSp>
        <p:sp>
          <p:nvSpPr>
            <p:cNvPr id="65" name="圓角矩形 64"/>
            <p:cNvSpPr>
              <a:spLocks/>
            </p:cNvSpPr>
            <p:nvPr/>
          </p:nvSpPr>
          <p:spPr>
            <a:xfrm>
              <a:off x="8366663" y="3040048"/>
              <a:ext cx="3456000" cy="118800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p:cNvGrpSpPr/>
          <p:nvPr/>
        </p:nvGrpSpPr>
        <p:grpSpPr>
          <a:xfrm>
            <a:off x="8301223" y="4979144"/>
            <a:ext cx="3600000" cy="1368000"/>
            <a:chOff x="8301223" y="4979144"/>
            <a:chExt cx="3600000" cy="1368000"/>
          </a:xfrm>
        </p:grpSpPr>
        <p:grpSp>
          <p:nvGrpSpPr>
            <p:cNvPr id="48" name="群組 47"/>
            <p:cNvGrpSpPr/>
            <p:nvPr/>
          </p:nvGrpSpPr>
          <p:grpSpPr>
            <a:xfrm>
              <a:off x="8301223" y="4979144"/>
              <a:ext cx="3600000" cy="1368000"/>
              <a:chOff x="8281386" y="4937283"/>
              <a:chExt cx="3600000" cy="1368000"/>
            </a:xfrm>
          </p:grpSpPr>
          <p:sp>
            <p:nvSpPr>
              <p:cNvPr id="49" name="圓角矩形 48"/>
              <p:cNvSpPr/>
              <p:nvPr/>
            </p:nvSpPr>
            <p:spPr>
              <a:xfrm>
                <a:off x="8281386" y="4937283"/>
                <a:ext cx="3600000" cy="1368000"/>
              </a:xfrm>
              <a:prstGeom prst="roundRect">
                <a:avLst/>
              </a:prstGeom>
              <a:solidFill>
                <a:srgbClr val="4CB897"/>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53" name="橢圓 52"/>
              <p:cNvSpPr/>
              <p:nvPr/>
            </p:nvSpPr>
            <p:spPr>
              <a:xfrm>
                <a:off x="8888473" y="5115109"/>
                <a:ext cx="973120" cy="97312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破爛</a:t>
                </a:r>
              </a:p>
            </p:txBody>
          </p:sp>
          <p:sp>
            <p:nvSpPr>
              <p:cNvPr id="54" name="橢圓 53"/>
              <p:cNvSpPr/>
              <p:nvPr/>
            </p:nvSpPr>
            <p:spPr>
              <a:xfrm>
                <a:off x="10299111" y="5115109"/>
                <a:ext cx="973120" cy="97312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縮水</a:t>
                </a:r>
              </a:p>
            </p:txBody>
          </p:sp>
        </p:grpSp>
        <p:sp>
          <p:nvSpPr>
            <p:cNvPr id="69" name="圓角矩形 68"/>
            <p:cNvSpPr>
              <a:spLocks/>
            </p:cNvSpPr>
            <p:nvPr/>
          </p:nvSpPr>
          <p:spPr>
            <a:xfrm>
              <a:off x="8376215" y="5069144"/>
              <a:ext cx="3456000" cy="118800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8552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12192000" cy="252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35" name="群組 34"/>
          <p:cNvGrpSpPr/>
          <p:nvPr/>
        </p:nvGrpSpPr>
        <p:grpSpPr>
          <a:xfrm>
            <a:off x="11961306" y="-5248"/>
            <a:ext cx="0" cy="5927036"/>
            <a:chOff x="11880026" y="-16573"/>
            <a:chExt cx="0" cy="5927036"/>
          </a:xfrm>
        </p:grpSpPr>
        <p:cxnSp>
          <p:nvCxnSpPr>
            <p:cNvPr id="36" name="直線接點 35"/>
            <p:cNvCxnSpPr/>
            <p:nvPr/>
          </p:nvCxnSpPr>
          <p:spPr>
            <a:xfrm flipV="1">
              <a:off x="11880026" y="-16573"/>
              <a:ext cx="0" cy="2520000"/>
            </a:xfrm>
            <a:prstGeom prst="line">
              <a:avLst/>
            </a:prstGeom>
            <a:ln w="50800">
              <a:solidFill>
                <a:schemeClr val="bg1"/>
              </a:solidFill>
              <a:headEnd type="none"/>
              <a:tailEnd w="lg" len="sm"/>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11880026" y="2503427"/>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cxnSp>
        <p:nvCxnSpPr>
          <p:cNvPr id="38" name="直線接點 37"/>
          <p:cNvCxnSpPr/>
          <p:nvPr/>
        </p:nvCxnSpPr>
        <p:spPr>
          <a:xfrm>
            <a:off x="4761306" y="290215"/>
            <a:ext cx="7200000" cy="0"/>
          </a:xfrm>
          <a:prstGeom prst="line">
            <a:avLst/>
          </a:prstGeom>
          <a:ln w="50800">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39" name="群組 38"/>
          <p:cNvGrpSpPr/>
          <p:nvPr/>
        </p:nvGrpSpPr>
        <p:grpSpPr>
          <a:xfrm>
            <a:off x="9402203" y="592935"/>
            <a:ext cx="2199989" cy="1585231"/>
            <a:chOff x="9402203" y="592935"/>
            <a:chExt cx="2199989" cy="1585231"/>
          </a:xfrm>
        </p:grpSpPr>
        <p:grpSp>
          <p:nvGrpSpPr>
            <p:cNvPr id="40" name="群組 39"/>
            <p:cNvGrpSpPr/>
            <p:nvPr/>
          </p:nvGrpSpPr>
          <p:grpSpPr>
            <a:xfrm flipH="1" flipV="1">
              <a:off x="9807835" y="592935"/>
              <a:ext cx="1794357" cy="1585231"/>
              <a:chOff x="242282" y="4963371"/>
              <a:chExt cx="1794357" cy="1585231"/>
            </a:xfrm>
          </p:grpSpPr>
          <p:grpSp>
            <p:nvGrpSpPr>
              <p:cNvPr id="42" name="群組 41"/>
              <p:cNvGrpSpPr/>
              <p:nvPr/>
            </p:nvGrpSpPr>
            <p:grpSpPr>
              <a:xfrm flipV="1">
                <a:off x="242282" y="4963371"/>
                <a:ext cx="1457999" cy="1585231"/>
                <a:chOff x="802762" y="4831291"/>
                <a:chExt cx="1457999" cy="1585231"/>
              </a:xfrm>
            </p:grpSpPr>
            <p:sp>
              <p:nvSpPr>
                <p:cNvPr id="44" name="矩形 43"/>
                <p:cNvSpPr>
                  <a:spLocks noChangeAspect="1"/>
                </p:cNvSpPr>
                <p:nvPr/>
              </p:nvSpPr>
              <p:spPr>
                <a:xfrm rot="600000">
                  <a:off x="802762" y="4927600"/>
                  <a:ext cx="1080000" cy="1080000"/>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a:spLocks noChangeAspect="1"/>
                </p:cNvSpPr>
                <p:nvPr/>
              </p:nvSpPr>
              <p:spPr>
                <a:xfrm rot="1800000">
                  <a:off x="1504761" y="4831291"/>
                  <a:ext cx="756000" cy="756000"/>
                </a:xfrm>
                <a:prstGeom prst="rect">
                  <a:avLst/>
                </a:prstGeom>
                <a:noFill/>
                <a:ln w="635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a:spLocks noChangeAspect="1"/>
                </p:cNvSpPr>
                <p:nvPr/>
              </p:nvSpPr>
              <p:spPr>
                <a:xfrm rot="2700000">
                  <a:off x="919043" y="5948522"/>
                  <a:ext cx="468000" cy="468000"/>
                </a:xfrm>
                <a:prstGeom prst="rect">
                  <a:avLst/>
                </a:prstGeom>
                <a:noFill/>
                <a:ln w="508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3" name="矩形 42"/>
              <p:cNvSpPr>
                <a:spLocks noChangeAspect="1"/>
              </p:cNvSpPr>
              <p:nvPr/>
            </p:nvSpPr>
            <p:spPr>
              <a:xfrm rot="900000" flipV="1">
                <a:off x="1640639" y="6097361"/>
                <a:ext cx="396000" cy="396000"/>
              </a:xfrm>
              <a:prstGeom prst="rect">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矩形 40"/>
            <p:cNvSpPr>
              <a:spLocks noChangeAspect="1"/>
            </p:cNvSpPr>
            <p:nvPr/>
          </p:nvSpPr>
          <p:spPr>
            <a:xfrm rot="18900000" flipH="1">
              <a:off x="9402203" y="659678"/>
              <a:ext cx="252000" cy="252000"/>
            </a:xfrm>
            <a:prstGeom prst="rect">
              <a:avLst/>
            </a:prstGeom>
            <a:noFill/>
            <a:ln w="381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7" name="直線接點 46"/>
          <p:cNvCxnSpPr/>
          <p:nvPr/>
        </p:nvCxnSpPr>
        <p:spPr>
          <a:xfrm>
            <a:off x="242282" y="3450964"/>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品牌標註</a:t>
              </a:r>
            </a:p>
          </p:txBody>
        </p:sp>
      </p:grpSp>
      <p:pic>
        <p:nvPicPr>
          <p:cNvPr id="11" name="圖片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073" y="4271715"/>
            <a:ext cx="1260000" cy="1260000"/>
          </a:xfrm>
          <a:prstGeom prst="rect">
            <a:avLst/>
          </a:prstGeom>
        </p:spPr>
      </p:pic>
      <p:pic>
        <p:nvPicPr>
          <p:cNvPr id="30" name="圖片 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97878" y="4268297"/>
            <a:ext cx="1260000" cy="1260000"/>
          </a:xfrm>
          <a:prstGeom prst="rect">
            <a:avLst/>
          </a:prstGeom>
        </p:spPr>
      </p:pic>
      <p:grpSp>
        <p:nvGrpSpPr>
          <p:cNvPr id="7" name="群組 6"/>
          <p:cNvGrpSpPr/>
          <p:nvPr/>
        </p:nvGrpSpPr>
        <p:grpSpPr>
          <a:xfrm>
            <a:off x="1903363" y="3115712"/>
            <a:ext cx="2146015" cy="2940526"/>
            <a:chOff x="3442371" y="2981262"/>
            <a:chExt cx="2146015" cy="2940526"/>
          </a:xfrm>
        </p:grpSpPr>
        <p:grpSp>
          <p:nvGrpSpPr>
            <p:cNvPr id="12" name="群組 11"/>
            <p:cNvGrpSpPr/>
            <p:nvPr/>
          </p:nvGrpSpPr>
          <p:grpSpPr>
            <a:xfrm>
              <a:off x="3442371" y="2981262"/>
              <a:ext cx="2146015" cy="2940526"/>
              <a:chOff x="5529084" y="1678676"/>
              <a:chExt cx="3109951" cy="3821374"/>
            </a:xfrm>
          </p:grpSpPr>
          <p:sp>
            <p:nvSpPr>
              <p:cNvPr id="14" name="矩形圖說文字 13"/>
              <p:cNvSpPr/>
              <p:nvPr/>
            </p:nvSpPr>
            <p:spPr>
              <a:xfrm>
                <a:off x="5529084" y="1678676"/>
                <a:ext cx="3109951" cy="3821374"/>
              </a:xfrm>
              <a:prstGeom prst="wedgeRectCallout">
                <a:avLst>
                  <a:gd name="adj1" fmla="val -62963"/>
                  <a:gd name="adj2" fmla="val -921"/>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a:off x="5786652" y="2258257"/>
                <a:ext cx="25995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5786652" y="2685071"/>
                <a:ext cx="2599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86651" y="3109471"/>
                <a:ext cx="25980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780194" y="3620240"/>
                <a:ext cx="2599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786652" y="4025512"/>
                <a:ext cx="25995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5786652" y="4499843"/>
                <a:ext cx="25995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784297" y="4969482"/>
                <a:ext cx="25995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09506" y="2780566"/>
                <a:ext cx="2140897" cy="759947"/>
              </a:xfrm>
              <a:prstGeom prst="rect">
                <a:avLst/>
              </a:prstGeom>
              <a:solidFill>
                <a:schemeClr val="bg1"/>
              </a:solidFill>
            </p:spPr>
            <p:txBody>
              <a:bodyPr wrap="square" rtlCol="0" anchor="ctr">
                <a:spAutoFit/>
              </a:bodyPr>
              <a:lstStyle/>
              <a:p>
                <a:pPr algn="ctr"/>
                <a:r>
                  <a:rPr lang="en-US" altLang="zh-TW" sz="3200" dirty="0">
                    <a:solidFill>
                      <a:srgbClr val="FF0000"/>
                    </a:solidFill>
                  </a:rPr>
                  <a:t>ADIDAS</a:t>
                </a:r>
                <a:endParaRPr lang="zh-TW" altLang="en-US" sz="3200" dirty="0">
                  <a:solidFill>
                    <a:srgbClr val="FF0000"/>
                  </a:solidFill>
                </a:endParaRPr>
              </a:p>
            </p:txBody>
          </p:sp>
        </p:grpSp>
        <p:sp>
          <p:nvSpPr>
            <p:cNvPr id="56" name="文字方塊 55"/>
            <p:cNvSpPr txBox="1"/>
            <p:nvPr/>
          </p:nvSpPr>
          <p:spPr>
            <a:xfrm>
              <a:off x="4306453" y="4872627"/>
              <a:ext cx="972000" cy="584775"/>
            </a:xfrm>
            <a:prstGeom prst="rect">
              <a:avLst/>
            </a:prstGeom>
            <a:solidFill>
              <a:schemeClr val="bg1"/>
            </a:solidFill>
          </p:spPr>
          <p:txBody>
            <a:bodyPr wrap="square" rtlCol="0" anchor="ctr">
              <a:spAutoFit/>
            </a:bodyPr>
            <a:lstStyle/>
            <a:p>
              <a:pPr algn="ctr"/>
              <a:r>
                <a:rPr lang="en-US" altLang="zh-TW" sz="3200" dirty="0">
                  <a:solidFill>
                    <a:srgbClr val="FF0000"/>
                  </a:solidFill>
                </a:rPr>
                <a:t>Nike</a:t>
              </a:r>
              <a:endParaRPr lang="zh-TW" altLang="en-US" sz="3200" dirty="0">
                <a:solidFill>
                  <a:srgbClr val="FF0000"/>
                </a:solidFill>
              </a:endParaRPr>
            </a:p>
          </p:txBody>
        </p:sp>
        <p:sp>
          <p:nvSpPr>
            <p:cNvPr id="57" name="文字方塊 56"/>
            <p:cNvSpPr txBox="1"/>
            <p:nvPr/>
          </p:nvSpPr>
          <p:spPr>
            <a:xfrm>
              <a:off x="3775945" y="3123629"/>
              <a:ext cx="1152000" cy="583200"/>
            </a:xfrm>
            <a:prstGeom prst="rect">
              <a:avLst/>
            </a:prstGeom>
            <a:solidFill>
              <a:schemeClr val="bg1"/>
            </a:solidFill>
          </p:spPr>
          <p:txBody>
            <a:bodyPr wrap="square" rtlCol="0" anchor="ctr">
              <a:spAutoFit/>
            </a:bodyPr>
            <a:lstStyle/>
            <a:p>
              <a:pPr algn="ctr"/>
              <a:r>
                <a:rPr lang="en-US" altLang="zh-TW" sz="3200" dirty="0">
                  <a:solidFill>
                    <a:srgbClr val="FF0000"/>
                  </a:solidFill>
                </a:rPr>
                <a:t>puma</a:t>
              </a:r>
              <a:endParaRPr lang="zh-TW" altLang="en-US" sz="3200" dirty="0">
                <a:solidFill>
                  <a:srgbClr val="FF0000"/>
                </a:solidFill>
              </a:endParaRPr>
            </a:p>
          </p:txBody>
        </p:sp>
      </p:grpSp>
      <p:grpSp>
        <p:nvGrpSpPr>
          <p:cNvPr id="15" name="群組 14"/>
          <p:cNvGrpSpPr/>
          <p:nvPr/>
        </p:nvGrpSpPr>
        <p:grpSpPr>
          <a:xfrm>
            <a:off x="9436822" y="3115712"/>
            <a:ext cx="2146015" cy="2940526"/>
            <a:chOff x="9253484" y="2833460"/>
            <a:chExt cx="2146015" cy="2940526"/>
          </a:xfrm>
        </p:grpSpPr>
        <p:pic>
          <p:nvPicPr>
            <p:cNvPr id="31" name="Picture 2" descr="「adidas logo」的圖片搜尋結果&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11182" y="3737230"/>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圖說文字 57"/>
            <p:cNvSpPr/>
            <p:nvPr/>
          </p:nvSpPr>
          <p:spPr>
            <a:xfrm>
              <a:off x="9253484" y="2833460"/>
              <a:ext cx="2146015" cy="2940526"/>
            </a:xfrm>
            <a:prstGeom prst="wedgeRectCallout">
              <a:avLst>
                <a:gd name="adj1" fmla="val -62963"/>
                <a:gd name="adj2" fmla="val -921"/>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rotWithShape="1">
            <a:blip r:embed="rId5">
              <a:extLst>
                <a:ext uri="{28A0092B-C50C-407E-A947-70E740481C1C}">
                  <a14:useLocalDpi xmlns:a14="http://schemas.microsoft.com/office/drawing/2010/main" val="0"/>
                </a:ext>
              </a:extLst>
            </a:blip>
            <a:srcRect t="12852" b="12870"/>
            <a:stretch/>
          </p:blipFill>
          <p:spPr>
            <a:xfrm>
              <a:off x="9412086" y="3002780"/>
              <a:ext cx="1440000" cy="856527"/>
            </a:xfrm>
            <a:prstGeom prst="rect">
              <a:avLst/>
            </a:prstGeom>
          </p:spPr>
        </p:pic>
        <p:pic>
          <p:nvPicPr>
            <p:cNvPr id="1030" name="Picture 6" descr="「nike logo」的圖片搜尋結果"/>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421827" y="4690134"/>
              <a:ext cx="1260000" cy="92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圖片 1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76000" y="4088297"/>
            <a:ext cx="1440000" cy="1440000"/>
          </a:xfrm>
          <a:prstGeom prst="rect">
            <a:avLst/>
          </a:prstGeom>
        </p:spPr>
      </p:pic>
      <p:sp>
        <p:nvSpPr>
          <p:cNvPr id="59" name="向右箭號 58"/>
          <p:cNvSpPr/>
          <p:nvPr/>
        </p:nvSpPr>
        <p:spPr>
          <a:xfrm>
            <a:off x="4442689" y="4538297"/>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0" name="向右箭號 59"/>
          <p:cNvSpPr/>
          <p:nvPr/>
        </p:nvSpPr>
        <p:spPr>
          <a:xfrm>
            <a:off x="7268644" y="4561589"/>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1" name="矩形 60"/>
          <p:cNvSpPr/>
          <p:nvPr/>
        </p:nvSpPr>
        <p:spPr>
          <a:xfrm>
            <a:off x="5388114" y="3420907"/>
            <a:ext cx="1415772" cy="584775"/>
          </a:xfrm>
          <a:prstGeom prst="rect">
            <a:avLst/>
          </a:prstGeom>
        </p:spPr>
        <p:txBody>
          <a:bodyPr wrap="none">
            <a:spAutoFit/>
          </a:bodyPr>
          <a:lstStyle/>
          <a:p>
            <a:r>
              <a:rPr lang="zh-TW" altLang="en-US" sz="3200" b="1" dirty="0">
                <a:solidFill>
                  <a:schemeClr val="tx1">
                    <a:lumMod val="65000"/>
                    <a:lumOff val="35000"/>
                  </a:schemeClr>
                </a:solidFill>
                <a:latin typeface="微軟正黑體" panose="020B0604030504040204" pitchFamily="34" charset="-120"/>
                <a:ea typeface="微軟正黑體" panose="020B0604030504040204" pitchFamily="34" charset="-120"/>
              </a:rPr>
              <a:t>品牌庫</a:t>
            </a:r>
            <a:endParaRPr lang="en-US" altLang="zh-TW" sz="32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cxnSp>
        <p:nvCxnSpPr>
          <p:cNvPr id="62" name="直線接點 61"/>
          <p:cNvCxnSpPr/>
          <p:nvPr/>
        </p:nvCxnSpPr>
        <p:spPr>
          <a:xfrm flipH="1">
            <a:off x="242282" y="6635071"/>
            <a:ext cx="7200000" cy="0"/>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47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3" name="套索 22"/>
          <p:cNvSpPr/>
          <p:nvPr/>
        </p:nvSpPr>
        <p:spPr>
          <a:xfrm rot="5400000" flipV="1">
            <a:off x="2815063" y="4698000"/>
            <a:ext cx="4320000" cy="4320000"/>
          </a:xfrm>
          <a:prstGeom prst="chord">
            <a:avLst>
              <a:gd name="adj1" fmla="val 5374775"/>
              <a:gd name="adj2" fmla="val 16200000"/>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436739" y="-271390"/>
            <a:ext cx="2160000" cy="2160000"/>
          </a:xfrm>
          <a:prstGeom prst="ellipse">
            <a:avLst/>
          </a:prstGeom>
          <a:solidFill>
            <a:schemeClr val="bg2">
              <a:lumMod val="9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p:nvPr/>
        </p:nvCxnSpPr>
        <p:spPr>
          <a:xfrm rot="16200000" flipH="1" flipV="1">
            <a:off x="1945893" y="4450620"/>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V="1">
            <a:off x="11901355" y="-22416"/>
            <a:ext cx="0" cy="540000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flipH="1" flipV="1">
            <a:off x="4343320" y="6600303"/>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7106501" y="241370"/>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開發流程</a:t>
              </a:r>
              <a:endParaRPr lang="en-US" altLang="zh-TW" sz="40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主題分群</a:t>
              </a:r>
            </a:p>
          </p:txBody>
        </p:sp>
      </p:grpSp>
      <p:sp>
        <p:nvSpPr>
          <p:cNvPr id="49" name="矩形 48"/>
          <p:cNvSpPr/>
          <p:nvPr/>
        </p:nvSpPr>
        <p:spPr>
          <a:xfrm>
            <a:off x="4778672" y="679098"/>
            <a:ext cx="3960000" cy="90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計算</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TF-IDF</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與文件頻率</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6064181" y="3005369"/>
            <a:ext cx="3960000" cy="90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建立</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LDA</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主題模型</a:t>
            </a:r>
          </a:p>
        </p:txBody>
      </p:sp>
      <p:sp>
        <p:nvSpPr>
          <p:cNvPr id="51" name="矩形 50"/>
          <p:cNvSpPr/>
          <p:nvPr/>
        </p:nvSpPr>
        <p:spPr>
          <a:xfrm>
            <a:off x="5387697" y="1843360"/>
            <a:ext cx="3960000" cy="90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篩熱門議題詞</a:t>
            </a:r>
          </a:p>
        </p:txBody>
      </p:sp>
      <p:sp>
        <p:nvSpPr>
          <p:cNvPr id="4" name="矩形 3"/>
          <p:cNvSpPr/>
          <p:nvPr/>
        </p:nvSpPr>
        <p:spPr>
          <a:xfrm>
            <a:off x="6800447" y="4167378"/>
            <a:ext cx="3960000" cy="90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人工細部調整</a:t>
            </a:r>
          </a:p>
        </p:txBody>
      </p:sp>
      <p:sp>
        <p:nvSpPr>
          <p:cNvPr id="52" name="矩形 51"/>
          <p:cNvSpPr/>
          <p:nvPr/>
        </p:nvSpPr>
        <p:spPr>
          <a:xfrm>
            <a:off x="7536712" y="5313947"/>
            <a:ext cx="3960000" cy="90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依結果將文章分群</a:t>
            </a:r>
          </a:p>
        </p:txBody>
      </p:sp>
      <p:pic>
        <p:nvPicPr>
          <p:cNvPr id="26" name="圖片 25"/>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84303" y="3318938"/>
            <a:ext cx="2520000" cy="2520000"/>
          </a:xfrm>
          <a:prstGeom prst="rect">
            <a:avLst/>
          </a:prstGeom>
        </p:spPr>
      </p:pic>
    </p:spTree>
    <p:extLst>
      <p:ext uri="{BB962C8B-B14F-4D97-AF65-F5344CB8AC3E}">
        <p14:creationId xmlns:p14="http://schemas.microsoft.com/office/powerpoint/2010/main" val="250084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套索 15"/>
          <p:cNvSpPr/>
          <p:nvPr/>
        </p:nvSpPr>
        <p:spPr>
          <a:xfrm rot="5400000" flipV="1">
            <a:off x="2815063" y="4698000"/>
            <a:ext cx="4320000" cy="4320000"/>
          </a:xfrm>
          <a:prstGeom prst="chord">
            <a:avLst>
              <a:gd name="adj1" fmla="val 5374775"/>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10436739" y="-271390"/>
            <a:ext cx="2160000" cy="21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rot="16200000" flipH="1" flipV="1">
            <a:off x="1945893" y="445062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11901355" y="-22416"/>
            <a:ext cx="0" cy="54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flipV="1">
            <a:off x="4343320" y="6600303"/>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7106501" y="24137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主題分群</a:t>
              </a:r>
            </a:p>
          </p:txBody>
        </p:sp>
      </p:grpSp>
      <p:sp>
        <p:nvSpPr>
          <p:cNvPr id="49" name="矩形 48"/>
          <p:cNvSpPr/>
          <p:nvPr/>
        </p:nvSpPr>
        <p:spPr>
          <a:xfrm>
            <a:off x="518908" y="2375011"/>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計算</a:t>
            </a:r>
            <a:r>
              <a:rPr lang="en-US" altLang="zh-TW" sz="2200" b="1" dirty="0">
                <a:solidFill>
                  <a:schemeClr val="bg1"/>
                </a:solidFill>
                <a:latin typeface="微軟正黑體" panose="020B0604030504040204" pitchFamily="34" charset="-120"/>
                <a:ea typeface="微軟正黑體" panose="020B0604030504040204" pitchFamily="34" charset="-120"/>
              </a:rPr>
              <a:t>TF-IDF</a:t>
            </a:r>
            <a:r>
              <a:rPr lang="zh-TW" altLang="en-US" sz="2200" b="1" dirty="0">
                <a:solidFill>
                  <a:schemeClr val="bg1"/>
                </a:solidFill>
                <a:latin typeface="微軟正黑體" panose="020B0604030504040204" pitchFamily="34" charset="-120"/>
                <a:ea typeface="微軟正黑體" panose="020B0604030504040204" pitchFamily="34" charset="-120"/>
              </a:rPr>
              <a:t>與文件頻率</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sp>
        <p:nvSpPr>
          <p:cNvPr id="51" name="矩形 50"/>
          <p:cNvSpPr/>
          <p:nvPr/>
        </p:nvSpPr>
        <p:spPr>
          <a:xfrm>
            <a:off x="518908" y="3283974"/>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篩熱門議題詞</a:t>
            </a:r>
          </a:p>
        </p:txBody>
      </p:sp>
      <p:sp>
        <p:nvSpPr>
          <p:cNvPr id="52" name="矩形 51"/>
          <p:cNvSpPr/>
          <p:nvPr/>
        </p:nvSpPr>
        <p:spPr>
          <a:xfrm>
            <a:off x="518908" y="5976539"/>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依結果將文章分群</a:t>
            </a:r>
          </a:p>
        </p:txBody>
      </p:sp>
      <p:sp>
        <p:nvSpPr>
          <p:cNvPr id="26" name="向右箭號 25"/>
          <p:cNvSpPr/>
          <p:nvPr/>
        </p:nvSpPr>
        <p:spPr>
          <a:xfrm>
            <a:off x="7410127" y="1408917"/>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32" name="群組 31"/>
          <p:cNvGrpSpPr/>
          <p:nvPr/>
        </p:nvGrpSpPr>
        <p:grpSpPr>
          <a:xfrm>
            <a:off x="4947283" y="769440"/>
            <a:ext cx="2160000" cy="2042638"/>
            <a:chOff x="5136974" y="1963558"/>
            <a:chExt cx="2375896" cy="2269598"/>
          </a:xfrm>
        </p:grpSpPr>
        <p:sp>
          <p:nvSpPr>
            <p:cNvPr id="33" name="矩形 32"/>
            <p:cNvSpPr/>
            <p:nvPr/>
          </p:nvSpPr>
          <p:spPr>
            <a:xfrm>
              <a:off x="5143664" y="1963558"/>
              <a:ext cx="2369205" cy="725417"/>
            </a:xfrm>
            <a:prstGeom prst="rect">
              <a:avLst/>
            </a:prstGeom>
            <a:solidFill>
              <a:srgbClr val="A3C694"/>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常用方法</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34" name="矩形 33"/>
            <p:cNvSpPr/>
            <p:nvPr/>
          </p:nvSpPr>
          <p:spPr>
            <a:xfrm>
              <a:off x="5136974" y="2633156"/>
              <a:ext cx="2375896" cy="1600000"/>
            </a:xfrm>
            <a:prstGeom prst="rect">
              <a:avLst/>
            </a:prstGeom>
            <a:solidFill>
              <a:schemeClr val="bg1"/>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nSpc>
                  <a:spcPct val="150000"/>
                </a:lnSpc>
                <a:buFont typeface="Wingdings" panose="05000000000000000000" pitchFamily="2" charset="2"/>
                <a:buChar char="u"/>
              </a:pPr>
              <a:r>
                <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K-means</a:t>
              </a:r>
            </a:p>
            <a:p>
              <a:pPr marL="457200" lvl="0" indent="-457200">
                <a:lnSpc>
                  <a:spcPct val="150000"/>
                </a:lnSpc>
                <a:buFont typeface="Wingdings" panose="05000000000000000000" pitchFamily="2" charset="2"/>
                <a:buChar char="u"/>
              </a:pPr>
              <a:r>
                <a:rPr lang="en-US" altLang="zh-TW" sz="2400" b="1" dirty="0" err="1">
                  <a:solidFill>
                    <a:schemeClr val="tx1">
                      <a:lumMod val="65000"/>
                      <a:lumOff val="35000"/>
                    </a:schemeClr>
                  </a:solidFill>
                  <a:latin typeface="微軟正黑體" panose="020B0604030504040204" pitchFamily="34" charset="-120"/>
                  <a:ea typeface="微軟正黑體" panose="020B0604030504040204" pitchFamily="34" charset="-120"/>
                </a:rPr>
                <a:t>Concor</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grpSp>
      <p:grpSp>
        <p:nvGrpSpPr>
          <p:cNvPr id="36" name="群組 35"/>
          <p:cNvGrpSpPr/>
          <p:nvPr/>
        </p:nvGrpSpPr>
        <p:grpSpPr>
          <a:xfrm>
            <a:off x="8252973" y="772622"/>
            <a:ext cx="3132000" cy="2034958"/>
            <a:chOff x="5145682" y="1980416"/>
            <a:chExt cx="2373878" cy="2261064"/>
          </a:xfrm>
        </p:grpSpPr>
        <p:sp>
          <p:nvSpPr>
            <p:cNvPr id="37" name="矩形 36"/>
            <p:cNvSpPr/>
            <p:nvPr/>
          </p:nvSpPr>
          <p:spPr>
            <a:xfrm>
              <a:off x="5145682" y="1980416"/>
              <a:ext cx="2373878" cy="725417"/>
            </a:xfrm>
            <a:prstGeom prst="rect">
              <a:avLst/>
            </a:prstGeom>
            <a:solidFill>
              <a:srgbClr val="A3C694"/>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TW" sz="2800" b="1" dirty="0" err="1">
                  <a:solidFill>
                    <a:schemeClr val="bg1"/>
                  </a:solidFill>
                  <a:latin typeface="微軟正黑體" panose="020B0604030504040204" pitchFamily="34" charset="-120"/>
                  <a:ea typeface="微軟正黑體" panose="020B0604030504040204" pitchFamily="34" charset="-120"/>
                </a:rPr>
                <a:t>GearLyze</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41" name="矩形 40"/>
            <p:cNvSpPr/>
            <p:nvPr/>
          </p:nvSpPr>
          <p:spPr>
            <a:xfrm>
              <a:off x="5145682" y="2641480"/>
              <a:ext cx="2373878" cy="1600000"/>
            </a:xfrm>
            <a:prstGeom prst="rect">
              <a:avLst/>
            </a:prstGeom>
            <a:solidFill>
              <a:schemeClr val="bg1"/>
            </a:solid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nSpc>
                  <a:spcPct val="150000"/>
                </a:lnSpc>
                <a:buFont typeface="Wingdings" panose="05000000000000000000" pitchFamily="2" charset="2"/>
                <a:buChar char="u"/>
              </a:pPr>
              <a:r>
                <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LDA</a:t>
              </a:r>
            </a:p>
            <a:p>
              <a:pPr lvl="0">
                <a:lnSpc>
                  <a:spcPct val="150000"/>
                </a:lnSpc>
              </a:pPr>
              <a:r>
                <a:rPr lang="zh-TW" altLang="en-US" sz="2400" b="1" dirty="0">
                  <a:solidFill>
                    <a:schemeClr val="tx1">
                      <a:lumMod val="65000"/>
                      <a:lumOff val="35000"/>
                    </a:schemeClr>
                  </a:solidFill>
                  <a:latin typeface="微軟正黑體" panose="020B0604030504040204" pitchFamily="34" charset="-120"/>
                  <a:ea typeface="微軟正黑體" panose="020B0604030504040204" pitchFamily="34" charset="-120"/>
                </a:rPr>
                <a:t>　　</a:t>
              </a:r>
              <a:r>
                <a:rPr lang="zh-TW" altLang="en-US" sz="2000" b="1" dirty="0">
                  <a:solidFill>
                    <a:schemeClr val="tx1">
                      <a:lumMod val="65000"/>
                      <a:lumOff val="35000"/>
                    </a:schemeClr>
                  </a:solidFill>
                  <a:latin typeface="微軟正黑體" panose="020B0604030504040204" pitchFamily="34" charset="-120"/>
                  <a:ea typeface="微軟正黑體" panose="020B0604030504040204" pitchFamily="34" charset="-120"/>
                </a:rPr>
                <a:t>隱含狄利克雷分布</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grpSp>
      <p:grpSp>
        <p:nvGrpSpPr>
          <p:cNvPr id="42" name="群組 41"/>
          <p:cNvGrpSpPr/>
          <p:nvPr/>
        </p:nvGrpSpPr>
        <p:grpSpPr>
          <a:xfrm>
            <a:off x="4947283" y="3405719"/>
            <a:ext cx="6437690" cy="2844664"/>
            <a:chOff x="5141043" y="1963558"/>
            <a:chExt cx="2378517" cy="3160738"/>
          </a:xfrm>
        </p:grpSpPr>
        <p:sp>
          <p:nvSpPr>
            <p:cNvPr id="43" name="矩形 42"/>
            <p:cNvSpPr/>
            <p:nvPr/>
          </p:nvSpPr>
          <p:spPr>
            <a:xfrm>
              <a:off x="5143665" y="1963558"/>
              <a:ext cx="2375895" cy="725417"/>
            </a:xfrm>
            <a:prstGeom prst="rect">
              <a:avLst/>
            </a:prstGeom>
            <a:solidFill>
              <a:srgbClr val="4CB897"/>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TW" sz="2800" b="1" dirty="0">
                  <a:solidFill>
                    <a:schemeClr val="bg1"/>
                  </a:solidFill>
                  <a:latin typeface="微軟正黑體" panose="020B0604030504040204" pitchFamily="34" charset="-120"/>
                  <a:ea typeface="微軟正黑體" panose="020B0604030504040204" pitchFamily="34" charset="-120"/>
                </a:rPr>
                <a:t>LDA</a:t>
              </a:r>
            </a:p>
          </p:txBody>
        </p:sp>
        <p:sp>
          <p:nvSpPr>
            <p:cNvPr id="44" name="矩形 43"/>
            <p:cNvSpPr/>
            <p:nvPr/>
          </p:nvSpPr>
          <p:spPr>
            <a:xfrm>
              <a:off x="5141043" y="2633156"/>
              <a:ext cx="2378517" cy="2491140"/>
            </a:xfrm>
            <a:prstGeom prst="rect">
              <a:avLst/>
            </a:prstGeom>
            <a:solidFill>
              <a:schemeClr val="bg1"/>
            </a:solid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50000"/>
                </a:lnSpc>
                <a:buFont typeface="Wingdings" panose="05000000000000000000" pitchFamily="2" charset="2"/>
                <a:buChar char="u"/>
              </a:pPr>
              <a:r>
                <a:rPr lang="zh-TW"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非監督式分群</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800100" lvl="1" indent="-342900">
                <a:lnSpc>
                  <a:spcPct val="150000"/>
                </a:lnSpc>
                <a:buFont typeface="Wingdings" panose="05000000000000000000" pitchFamily="2" charset="2"/>
                <a:buChar char="u"/>
              </a:pPr>
              <a:r>
                <a:rPr lang="zh-TW"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主題由字詞組成</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800100" lvl="1" indent="-342900">
                <a:lnSpc>
                  <a:spcPct val="150000"/>
                </a:lnSpc>
                <a:buFont typeface="Wingdings" panose="05000000000000000000" pitchFamily="2" charset="2"/>
                <a:buChar char="u"/>
              </a:pPr>
              <a:r>
                <a:rPr lang="zh-TW"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所有字詞被所有主題共享</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800100" lvl="1" indent="-342900">
                <a:lnSpc>
                  <a:spcPct val="150000"/>
                </a:lnSpc>
                <a:buFont typeface="Wingdings" panose="05000000000000000000" pitchFamily="2" charset="2"/>
                <a:buChar char="u"/>
              </a:pPr>
              <a:r>
                <a:rPr lang="zh-TW" altLang="zh-TW" sz="2400" b="1" dirty="0">
                  <a:solidFill>
                    <a:schemeClr val="tx1">
                      <a:lumMod val="65000"/>
                      <a:lumOff val="35000"/>
                    </a:schemeClr>
                  </a:solidFill>
                  <a:latin typeface="微軟正黑體" panose="020B0604030504040204" pitchFamily="34" charset="-120"/>
                  <a:ea typeface="微軟正黑體" panose="020B0604030504040204" pitchFamily="34" charset="-120"/>
                </a:rPr>
                <a:t>主題分布機率組成的多項式</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grpSp>
      <p:sp>
        <p:nvSpPr>
          <p:cNvPr id="27" name="矩形 26"/>
          <p:cNvSpPr/>
          <p:nvPr/>
        </p:nvSpPr>
        <p:spPr>
          <a:xfrm>
            <a:off x="518908" y="4188685"/>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建立</a:t>
            </a:r>
            <a:r>
              <a:rPr lang="en-US" altLang="zh-TW" sz="2200" b="1" dirty="0">
                <a:solidFill>
                  <a:schemeClr val="bg1"/>
                </a:solidFill>
                <a:latin typeface="微軟正黑體" panose="020B0604030504040204" pitchFamily="34" charset="-120"/>
                <a:ea typeface="微軟正黑體" panose="020B0604030504040204" pitchFamily="34" charset="-120"/>
              </a:rPr>
              <a:t>LDA</a:t>
            </a:r>
            <a:r>
              <a:rPr lang="zh-TW" altLang="en-US" sz="2200" b="1" dirty="0">
                <a:solidFill>
                  <a:schemeClr val="bg1"/>
                </a:solidFill>
                <a:latin typeface="微軟正黑體" panose="020B0604030504040204" pitchFamily="34" charset="-120"/>
                <a:ea typeface="微軟正黑體" panose="020B0604030504040204" pitchFamily="34" charset="-120"/>
              </a:rPr>
              <a:t>主題模型</a:t>
            </a:r>
          </a:p>
        </p:txBody>
      </p:sp>
      <p:sp>
        <p:nvSpPr>
          <p:cNvPr id="28" name="矩形 27"/>
          <p:cNvSpPr/>
          <p:nvPr/>
        </p:nvSpPr>
        <p:spPr>
          <a:xfrm>
            <a:off x="518908" y="5078568"/>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人工細部調整</a:t>
            </a:r>
          </a:p>
        </p:txBody>
      </p:sp>
    </p:spTree>
    <p:extLst>
      <p:ext uri="{BB962C8B-B14F-4D97-AF65-F5344CB8AC3E}">
        <p14:creationId xmlns:p14="http://schemas.microsoft.com/office/powerpoint/2010/main" val="393337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套索 15"/>
          <p:cNvSpPr/>
          <p:nvPr/>
        </p:nvSpPr>
        <p:spPr>
          <a:xfrm rot="5400000" flipV="1">
            <a:off x="2815063" y="4698000"/>
            <a:ext cx="4320000" cy="4320000"/>
          </a:xfrm>
          <a:prstGeom prst="chord">
            <a:avLst>
              <a:gd name="adj1" fmla="val 5374775"/>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10436739" y="-271390"/>
            <a:ext cx="2160000" cy="21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rot="16200000" flipH="1" flipV="1">
            <a:off x="1945893" y="445062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11901355" y="-22416"/>
            <a:ext cx="0" cy="54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flipV="1">
            <a:off x="4343320" y="6600303"/>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7106501" y="24137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主題分群</a:t>
              </a:r>
            </a:p>
          </p:txBody>
        </p:sp>
      </p:grpSp>
      <p:sp>
        <p:nvSpPr>
          <p:cNvPr id="49" name="矩形 48"/>
          <p:cNvSpPr/>
          <p:nvPr/>
        </p:nvSpPr>
        <p:spPr>
          <a:xfrm>
            <a:off x="518908" y="2375011"/>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計算</a:t>
            </a:r>
            <a:r>
              <a:rPr lang="en-US" altLang="zh-TW" sz="2200" b="1" dirty="0">
                <a:solidFill>
                  <a:schemeClr val="bg1"/>
                </a:solidFill>
                <a:latin typeface="微軟正黑體" panose="020B0604030504040204" pitchFamily="34" charset="-120"/>
                <a:ea typeface="微軟正黑體" panose="020B0604030504040204" pitchFamily="34" charset="-120"/>
              </a:rPr>
              <a:t>TF-IDF</a:t>
            </a:r>
            <a:r>
              <a:rPr lang="zh-TW" altLang="en-US" sz="2200" b="1" dirty="0">
                <a:solidFill>
                  <a:schemeClr val="bg1"/>
                </a:solidFill>
                <a:latin typeface="微軟正黑體" panose="020B0604030504040204" pitchFamily="34" charset="-120"/>
                <a:ea typeface="微軟正黑體" panose="020B0604030504040204" pitchFamily="34" charset="-120"/>
              </a:rPr>
              <a:t>與文件頻率</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518908" y="4188685"/>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a:solidFill>
                  <a:schemeClr val="bg1"/>
                </a:solidFill>
                <a:latin typeface="微軟正黑體" panose="020B0604030504040204" pitchFamily="34" charset="-120"/>
                <a:ea typeface="微軟正黑體" panose="020B0604030504040204" pitchFamily="34" charset="-120"/>
              </a:rPr>
              <a:t>建立</a:t>
            </a:r>
            <a:r>
              <a:rPr lang="en-US" altLang="zh-TW" sz="2200" b="1" dirty="0">
                <a:solidFill>
                  <a:schemeClr val="bg1"/>
                </a:solidFill>
                <a:latin typeface="微軟正黑體" panose="020B0604030504040204" pitchFamily="34" charset="-120"/>
                <a:ea typeface="微軟正黑體" panose="020B0604030504040204" pitchFamily="34" charset="-120"/>
              </a:rPr>
              <a:t>LDA</a:t>
            </a:r>
            <a:r>
              <a:rPr lang="zh-TW" altLang="en-US" sz="2200" b="1" dirty="0">
                <a:solidFill>
                  <a:schemeClr val="bg1"/>
                </a:solidFill>
                <a:latin typeface="微軟正黑體" panose="020B0604030504040204" pitchFamily="34" charset="-120"/>
                <a:ea typeface="微軟正黑體" panose="020B0604030504040204" pitchFamily="34" charset="-120"/>
              </a:rPr>
              <a:t>主題模型</a:t>
            </a:r>
          </a:p>
        </p:txBody>
      </p:sp>
      <p:sp>
        <p:nvSpPr>
          <p:cNvPr id="51" name="矩形 50"/>
          <p:cNvSpPr/>
          <p:nvPr/>
        </p:nvSpPr>
        <p:spPr>
          <a:xfrm>
            <a:off x="518908" y="3283974"/>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篩熱門議題詞</a:t>
            </a:r>
          </a:p>
        </p:txBody>
      </p:sp>
      <p:sp>
        <p:nvSpPr>
          <p:cNvPr id="4" name="矩形 3"/>
          <p:cNvSpPr/>
          <p:nvPr/>
        </p:nvSpPr>
        <p:spPr>
          <a:xfrm>
            <a:off x="518908" y="5078568"/>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人工細部調整</a:t>
            </a:r>
          </a:p>
        </p:txBody>
      </p:sp>
      <p:sp>
        <p:nvSpPr>
          <p:cNvPr id="52" name="矩形 51"/>
          <p:cNvSpPr/>
          <p:nvPr/>
        </p:nvSpPr>
        <p:spPr>
          <a:xfrm>
            <a:off x="518908" y="5976539"/>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依結果將文章分群</a:t>
            </a:r>
          </a:p>
        </p:txBody>
      </p:sp>
      <p:sp>
        <p:nvSpPr>
          <p:cNvPr id="23" name="矩形 22"/>
          <p:cNvSpPr/>
          <p:nvPr/>
        </p:nvSpPr>
        <p:spPr>
          <a:xfrm>
            <a:off x="4902943" y="2327781"/>
            <a:ext cx="677108" cy="2880000"/>
          </a:xfrm>
          <a:prstGeom prst="rect">
            <a:avLst/>
          </a:prstGeom>
          <a:ln w="57150">
            <a:solidFill>
              <a:srgbClr val="94DFB3"/>
            </a:solidFill>
          </a:ln>
        </p:spPr>
        <p:txBody>
          <a:bodyPr vert="eaVert" wrap="square" anchor="ctr">
            <a:spAutoFit/>
          </a:bodyPr>
          <a:lstStyle/>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熱門議題詞</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4" name="矩形 23"/>
          <p:cNvSpPr/>
          <p:nvPr/>
        </p:nvSpPr>
        <p:spPr>
          <a:xfrm>
            <a:off x="10691532" y="2327781"/>
            <a:ext cx="677108" cy="2880000"/>
          </a:xfrm>
          <a:prstGeom prst="rect">
            <a:avLst/>
          </a:prstGeom>
          <a:ln w="57150">
            <a:solidFill>
              <a:srgbClr val="94DFB3"/>
            </a:solidFill>
          </a:ln>
        </p:spPr>
        <p:txBody>
          <a:bodyPr vert="eaVert" wrap="square" anchor="ctr">
            <a:spAutoFit/>
          </a:bodyPr>
          <a:lstStyle/>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人工細部調整</a:t>
            </a:r>
          </a:p>
        </p:txBody>
      </p:sp>
      <p:sp>
        <p:nvSpPr>
          <p:cNvPr id="26" name="向右箭號 25"/>
          <p:cNvSpPr/>
          <p:nvPr/>
        </p:nvSpPr>
        <p:spPr>
          <a:xfrm>
            <a:off x="5976478" y="3407781"/>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5" name="群組 4"/>
          <p:cNvGrpSpPr/>
          <p:nvPr/>
        </p:nvGrpSpPr>
        <p:grpSpPr>
          <a:xfrm>
            <a:off x="7154675" y="1301757"/>
            <a:ext cx="2019674" cy="4856474"/>
            <a:chOff x="7112254" y="533363"/>
            <a:chExt cx="2019674" cy="4856474"/>
          </a:xfrm>
        </p:grpSpPr>
        <p:grpSp>
          <p:nvGrpSpPr>
            <p:cNvPr id="3" name="群組 2"/>
            <p:cNvGrpSpPr/>
            <p:nvPr/>
          </p:nvGrpSpPr>
          <p:grpSpPr>
            <a:xfrm>
              <a:off x="7149395" y="1944614"/>
              <a:ext cx="1982533" cy="3445223"/>
              <a:chOff x="4585648" y="-14308"/>
              <a:chExt cx="1982533" cy="3445223"/>
            </a:xfrm>
          </p:grpSpPr>
          <p:sp>
            <p:nvSpPr>
              <p:cNvPr id="27" name="矩形 26"/>
              <p:cNvSpPr/>
              <p:nvPr/>
            </p:nvSpPr>
            <p:spPr>
              <a:xfrm>
                <a:off x="4903165" y="441359"/>
                <a:ext cx="1344965" cy="1077218"/>
              </a:xfrm>
              <a:prstGeom prst="rect">
                <a:avLst/>
              </a:prstGeom>
              <a:noFill/>
              <a:ln w="57150">
                <a:noFill/>
              </a:ln>
            </p:spPr>
            <p:txBody>
              <a:bodyPr wrap="square">
                <a:spAutoFit/>
              </a:bodyPr>
              <a:lstStyle/>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決定</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群數</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圖案 34"/>
              <p:cNvSpPr>
                <a:spLocks noChangeAspect="1"/>
              </p:cNvSpPr>
              <p:nvPr/>
            </p:nvSpPr>
            <p:spPr>
              <a:xfrm>
                <a:off x="4588181" y="-14308"/>
                <a:ext cx="1980000" cy="1980302"/>
              </a:xfrm>
              <a:prstGeom prst="leftCircularArrow">
                <a:avLst>
                  <a:gd name="adj1" fmla="val 7549"/>
                  <a:gd name="adj2" fmla="val 1142322"/>
                  <a:gd name="adj3" fmla="val 6354791"/>
                  <a:gd name="adj4" fmla="val 306273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圖案 37"/>
              <p:cNvSpPr>
                <a:spLocks noChangeAspect="1"/>
              </p:cNvSpPr>
              <p:nvPr/>
            </p:nvSpPr>
            <p:spPr>
              <a:xfrm flipH="1" flipV="1">
                <a:off x="4585648" y="1450613"/>
                <a:ext cx="1980000" cy="1980302"/>
              </a:xfrm>
              <a:prstGeom prst="leftCircularArrow">
                <a:avLst>
                  <a:gd name="adj1" fmla="val 7549"/>
                  <a:gd name="adj2" fmla="val 0"/>
                  <a:gd name="adj3" fmla="val 6354791"/>
                  <a:gd name="adj4" fmla="val 306273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矩形 38"/>
              <p:cNvSpPr/>
              <p:nvPr/>
            </p:nvSpPr>
            <p:spPr>
              <a:xfrm>
                <a:off x="4903165" y="1945923"/>
                <a:ext cx="1344965" cy="1077218"/>
              </a:xfrm>
              <a:prstGeom prst="rect">
                <a:avLst/>
              </a:prstGeom>
              <a:noFill/>
              <a:ln w="57150">
                <a:noFill/>
              </a:ln>
            </p:spPr>
            <p:txBody>
              <a:bodyPr wrap="square">
                <a:spAutoFit/>
              </a:bodyPr>
              <a:lstStyle/>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調整參數</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sp>
          <p:nvSpPr>
            <p:cNvPr id="40" name="圖案 39"/>
            <p:cNvSpPr>
              <a:spLocks noChangeAspect="1"/>
            </p:cNvSpPr>
            <p:nvPr/>
          </p:nvSpPr>
          <p:spPr>
            <a:xfrm rot="19065287" flipH="1">
              <a:off x="7112254" y="533363"/>
              <a:ext cx="1980000" cy="1980302"/>
            </a:xfrm>
            <a:prstGeom prst="leftCircularArrow">
              <a:avLst>
                <a:gd name="adj1" fmla="val 7549"/>
                <a:gd name="adj2" fmla="val 1142322"/>
                <a:gd name="adj3" fmla="val 6354791"/>
                <a:gd name="adj4" fmla="val 29119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矩形 45"/>
            <p:cNvSpPr/>
            <p:nvPr/>
          </p:nvSpPr>
          <p:spPr>
            <a:xfrm>
              <a:off x="7429771" y="984905"/>
              <a:ext cx="1344965" cy="1077218"/>
            </a:xfrm>
            <a:prstGeom prst="rect">
              <a:avLst/>
            </a:prstGeom>
            <a:noFill/>
            <a:ln w="57150">
              <a:noFill/>
            </a:ln>
          </p:spPr>
          <p:txBody>
            <a:bodyPr wrap="square">
              <a:spAutoFit/>
            </a:bodyPr>
            <a:lstStyle/>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調整</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群數</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sp>
        <p:nvSpPr>
          <p:cNvPr id="47" name="向右箭號 46"/>
          <p:cNvSpPr/>
          <p:nvPr/>
        </p:nvSpPr>
        <p:spPr>
          <a:xfrm>
            <a:off x="9809658" y="3396042"/>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8" name="群組 7"/>
          <p:cNvGrpSpPr/>
          <p:nvPr/>
        </p:nvGrpSpPr>
        <p:grpSpPr>
          <a:xfrm>
            <a:off x="6794674" y="772900"/>
            <a:ext cx="2700000" cy="5385331"/>
            <a:chOff x="6825546" y="634467"/>
            <a:chExt cx="2700000" cy="5385331"/>
          </a:xfrm>
        </p:grpSpPr>
        <p:sp>
          <p:nvSpPr>
            <p:cNvPr id="53" name="矩形 52"/>
            <p:cNvSpPr/>
            <p:nvPr/>
          </p:nvSpPr>
          <p:spPr>
            <a:xfrm>
              <a:off x="6825546" y="1159798"/>
              <a:ext cx="2700000" cy="4860000"/>
            </a:xfrm>
            <a:prstGeom prst="rect">
              <a:avLst/>
            </a:prstGeom>
            <a:ln w="57150">
              <a:solidFill>
                <a:srgbClr val="94DFB3"/>
              </a:solidFill>
            </a:ln>
          </p:spPr>
          <p:txBody>
            <a:bodyPr vert="eaVert" wrap="square" anchor="ctr">
              <a:spAutoFit/>
            </a:bodyPr>
            <a:lstStyle/>
            <a:p>
              <a:pPr algn="ctr"/>
              <a:endParaRPr lang="en-US" altLang="zh-TW" sz="32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6825546" y="634467"/>
              <a:ext cx="2700000" cy="523220"/>
            </a:xfrm>
            <a:prstGeom prst="rect">
              <a:avLst/>
            </a:prstGeom>
            <a:solidFill>
              <a:srgbClr val="94DFB3"/>
            </a:solidFill>
            <a:ln w="57150">
              <a:solidFill>
                <a:srgbClr val="94DFB3"/>
              </a:solidFill>
            </a:ln>
          </p:spPr>
          <p:txBody>
            <a:bodyPr wrap="square" rtlCol="0" anchor="ctr">
              <a:spAutoFit/>
            </a:bodyPr>
            <a:lstStyle/>
            <a:p>
              <a:pPr algn="ctr"/>
              <a:r>
                <a:rPr lang="en-US" altLang="zh-TW" sz="2800" b="1" dirty="0">
                  <a:solidFill>
                    <a:schemeClr val="tx1">
                      <a:lumMod val="65000"/>
                      <a:lumOff val="35000"/>
                    </a:schemeClr>
                  </a:solidFill>
                  <a:latin typeface="微軟正黑體" panose="020B0604030504040204" pitchFamily="34" charset="-120"/>
                  <a:ea typeface="微軟正黑體" panose="020B0604030504040204" pitchFamily="34" charset="-120"/>
                </a:rPr>
                <a:t>LDA</a:t>
              </a:r>
              <a:r>
                <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rPr>
                <a:t>主題模型</a:t>
              </a:r>
            </a:p>
          </p:txBody>
        </p:sp>
      </p:grpSp>
    </p:spTree>
    <p:extLst>
      <p:ext uri="{BB962C8B-B14F-4D97-AF65-F5344CB8AC3E}">
        <p14:creationId xmlns:p14="http://schemas.microsoft.com/office/powerpoint/2010/main" val="200536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51" name="一般五邊形 50"/>
          <p:cNvSpPr>
            <a:spLocks noChangeAspect="1"/>
          </p:cNvSpPr>
          <p:nvPr/>
        </p:nvSpPr>
        <p:spPr>
          <a:xfrm rot="3417821">
            <a:off x="-296565" y="5056247"/>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一般五邊形 49"/>
          <p:cNvSpPr>
            <a:spLocks noChangeAspect="1"/>
          </p:cNvSpPr>
          <p:nvPr/>
        </p:nvSpPr>
        <p:spPr>
          <a:xfrm rot="18895262">
            <a:off x="10918806" y="4267189"/>
            <a:ext cx="1800000" cy="1800000"/>
          </a:xfrm>
          <a:prstGeom prst="pentagon">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rot="16200000" flipH="1" flipV="1">
            <a:off x="-2179067" y="4450620"/>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flipV="1">
            <a:off x="218360" y="6600303"/>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384057" y="296728"/>
            <a:ext cx="3060000" cy="3060000"/>
            <a:chOff x="2185323" y="505620"/>
            <a:chExt cx="3060000" cy="3060000"/>
          </a:xfrm>
        </p:grpSpPr>
        <p:sp>
          <p:nvSpPr>
            <p:cNvPr id="2" name="橢圓 1"/>
            <p:cNvSpPr>
              <a:spLocks noChangeAspect="1"/>
            </p:cNvSpPr>
            <p:nvPr/>
          </p:nvSpPr>
          <p:spPr>
            <a:xfrm>
              <a:off x="2185323" y="505620"/>
              <a:ext cx="3060000" cy="30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矩形 36"/>
            <p:cNvSpPr/>
            <p:nvPr/>
          </p:nvSpPr>
          <p:spPr>
            <a:xfrm>
              <a:off x="2471224" y="1396326"/>
              <a:ext cx="2520000" cy="1323439"/>
            </a:xfrm>
            <a:prstGeom prst="rect">
              <a:avLst/>
            </a:prstGeom>
          </p:spPr>
          <p:txBody>
            <a:bodyPr wrap="square" anchor="ctr">
              <a:spAutoFit/>
            </a:bodyPr>
            <a:lstStyle/>
            <a:p>
              <a:pPr algn="ctr"/>
              <a:r>
                <a:rPr lang="zh-TW" altLang="en-US" sz="2600" b="1" dirty="0">
                  <a:solidFill>
                    <a:schemeClr val="bg1"/>
                  </a:solidFill>
                  <a:latin typeface="微軟正黑體" panose="020B0604030504040204" pitchFamily="34" charset="-120"/>
                  <a:ea typeface="微軟正黑體" panose="020B0604030504040204" pitchFamily="34" charset="-120"/>
                </a:rPr>
                <a:t>鞋面 鞋身 材質 黑色 白色 皮革 細節 鞋舌 </a:t>
              </a:r>
              <a:r>
                <a:rPr lang="zh-TW" altLang="en-US" sz="2800" b="1" dirty="0">
                  <a:solidFill>
                    <a:schemeClr val="bg1"/>
                  </a:solidFill>
                  <a:latin typeface="微軟正黑體" panose="020B0604030504040204" pitchFamily="34" charset="-120"/>
                  <a:ea typeface="微軟正黑體" panose="020B0604030504040204" pitchFamily="34" charset="-120"/>
                </a:rPr>
                <a:t>鞋帶</a:t>
              </a:r>
            </a:p>
          </p:txBody>
        </p:sp>
        <p:sp>
          <p:nvSpPr>
            <p:cNvPr id="42" name="橢圓 41"/>
            <p:cNvSpPr>
              <a:spLocks noChangeAspect="1"/>
            </p:cNvSpPr>
            <p:nvPr/>
          </p:nvSpPr>
          <p:spPr>
            <a:xfrm>
              <a:off x="2345224" y="639559"/>
              <a:ext cx="2772000" cy="27720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9" name="直線接點 18"/>
          <p:cNvCxnSpPr/>
          <p:nvPr/>
        </p:nvCxnSpPr>
        <p:spPr>
          <a:xfrm flipV="1">
            <a:off x="11982635" y="-22416"/>
            <a:ext cx="0" cy="540000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7187781" y="241370"/>
            <a:ext cx="4794854"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52" name="一般五邊形 51"/>
          <p:cNvSpPr>
            <a:spLocks noChangeAspect="1"/>
          </p:cNvSpPr>
          <p:nvPr/>
        </p:nvSpPr>
        <p:spPr>
          <a:xfrm rot="16363435">
            <a:off x="3162684" y="-573254"/>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 name="群組 90"/>
          <p:cNvGrpSpPr/>
          <p:nvPr/>
        </p:nvGrpSpPr>
        <p:grpSpPr>
          <a:xfrm>
            <a:off x="4559581" y="255318"/>
            <a:ext cx="3060000" cy="3060000"/>
            <a:chOff x="2185323" y="505620"/>
            <a:chExt cx="3060000" cy="3060000"/>
          </a:xfrm>
        </p:grpSpPr>
        <p:sp>
          <p:nvSpPr>
            <p:cNvPr id="92" name="橢圓 91"/>
            <p:cNvSpPr>
              <a:spLocks noChangeAspect="1"/>
            </p:cNvSpPr>
            <p:nvPr/>
          </p:nvSpPr>
          <p:spPr>
            <a:xfrm>
              <a:off x="2185323" y="505620"/>
              <a:ext cx="3060000" cy="30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 name="矩形 92"/>
            <p:cNvSpPr/>
            <p:nvPr/>
          </p:nvSpPr>
          <p:spPr>
            <a:xfrm>
              <a:off x="2471224" y="1365548"/>
              <a:ext cx="2520000" cy="1384995"/>
            </a:xfrm>
            <a:prstGeom prst="rect">
              <a:avLst/>
            </a:prstGeom>
          </p:spPr>
          <p:txBody>
            <a:bodyPr wrap="square" anchor="ctr">
              <a:spAutoFit/>
            </a:bodyPr>
            <a:lstStyle/>
            <a:p>
              <a:pPr algn="ctr"/>
              <a:r>
                <a:rPr lang="zh-TW" altLang="zh-TW" sz="2800" b="1" dirty="0">
                  <a:solidFill>
                    <a:schemeClr val="bg1"/>
                  </a:solidFill>
                  <a:latin typeface="微軟正黑體" panose="020B0604030504040204" pitchFamily="34" charset="-120"/>
                  <a:ea typeface="微軟正黑體" panose="020B0604030504040204" pitchFamily="34" charset="-120"/>
                </a:rPr>
                <a:t>聯名</a:t>
              </a:r>
              <a:r>
                <a:rPr lang="en-US" altLang="zh-TW" sz="2800" b="1" dirty="0">
                  <a:solidFill>
                    <a:schemeClr val="bg1"/>
                  </a:solidFill>
                  <a:latin typeface="微軟正黑體" panose="020B0604030504040204" pitchFamily="34" charset="-120"/>
                  <a:ea typeface="微軟正黑體" panose="020B0604030504040204" pitchFamily="34" charset="-120"/>
                </a:rPr>
                <a:t> </a:t>
              </a:r>
              <a:r>
                <a:rPr lang="zh-TW" altLang="en-US" sz="2800" b="1" dirty="0">
                  <a:solidFill>
                    <a:schemeClr val="bg1"/>
                  </a:solidFill>
                  <a:latin typeface="微軟正黑體" panose="020B0604030504040204" pitchFamily="34" charset="-120"/>
                  <a:ea typeface="微軟正黑體" panose="020B0604030504040204" pitchFamily="34" charset="-120"/>
                </a:rPr>
                <a:t>粉絲 人氣</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en-US" altLang="zh-TW" sz="2800" b="1" dirty="0">
                  <a:solidFill>
                    <a:schemeClr val="bg1"/>
                  </a:solidFill>
                  <a:latin typeface="微軟正黑體" panose="020B0604030504040204" pitchFamily="34" charset="-120"/>
                  <a:ea typeface="微軟正黑體" panose="020B0604030504040204" pitchFamily="34" charset="-120"/>
                </a:rPr>
                <a:t>Instagram</a:t>
              </a:r>
            </a:p>
            <a:p>
              <a:pPr algn="ctr"/>
              <a:r>
                <a:rPr lang="zh-TW" altLang="zh-TW" sz="2800" b="1" dirty="0">
                  <a:solidFill>
                    <a:schemeClr val="bg1"/>
                  </a:solidFill>
                  <a:latin typeface="微軟正黑體" panose="020B0604030504040204" pitchFamily="34" charset="-120"/>
                  <a:ea typeface="微軟正黑體" panose="020B0604030504040204" pitchFamily="34" charset="-120"/>
                </a:rPr>
                <a:t>消息</a:t>
              </a:r>
              <a:r>
                <a:rPr lang="en-US" altLang="zh-TW" sz="2800" b="1" dirty="0">
                  <a:solidFill>
                    <a:schemeClr val="bg1"/>
                  </a:solidFill>
                  <a:latin typeface="微軟正黑體" panose="020B0604030504040204" pitchFamily="34" charset="-120"/>
                  <a:ea typeface="微軟正黑體" panose="020B0604030504040204" pitchFamily="34" charset="-120"/>
                </a:rPr>
                <a:t> </a:t>
              </a:r>
              <a:r>
                <a:rPr lang="zh-TW" altLang="en-US" sz="2800" b="1" dirty="0">
                  <a:solidFill>
                    <a:schemeClr val="bg1"/>
                  </a:solidFill>
                  <a:latin typeface="微軟正黑體" panose="020B0604030504040204" pitchFamily="34" charset="-120"/>
                  <a:ea typeface="微軟正黑體" panose="020B0604030504040204" pitchFamily="34" charset="-120"/>
                </a:rPr>
                <a:t>話題 </a:t>
              </a:r>
              <a:r>
                <a:rPr lang="zh-TW" altLang="zh-TW" sz="2800" b="1" dirty="0">
                  <a:solidFill>
                    <a:schemeClr val="bg1"/>
                  </a:solidFill>
                  <a:latin typeface="微軟正黑體" panose="020B0604030504040204" pitchFamily="34" charset="-120"/>
                  <a:ea typeface="微軟正黑體" panose="020B0604030504040204" pitchFamily="34" charset="-120"/>
                </a:rPr>
                <a:t>目前</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94" name="橢圓 93"/>
            <p:cNvSpPr>
              <a:spLocks noChangeAspect="1"/>
            </p:cNvSpPr>
            <p:nvPr/>
          </p:nvSpPr>
          <p:spPr>
            <a:xfrm>
              <a:off x="2345224" y="639559"/>
              <a:ext cx="2772000" cy="27720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5" name="群組 94"/>
          <p:cNvGrpSpPr/>
          <p:nvPr/>
        </p:nvGrpSpPr>
        <p:grpSpPr>
          <a:xfrm>
            <a:off x="6500493" y="3452934"/>
            <a:ext cx="3060000" cy="3060000"/>
            <a:chOff x="2185323" y="505620"/>
            <a:chExt cx="3060000" cy="3060000"/>
          </a:xfrm>
        </p:grpSpPr>
        <p:sp>
          <p:nvSpPr>
            <p:cNvPr id="96" name="橢圓 95"/>
            <p:cNvSpPr>
              <a:spLocks noChangeAspect="1"/>
            </p:cNvSpPr>
            <p:nvPr/>
          </p:nvSpPr>
          <p:spPr>
            <a:xfrm>
              <a:off x="2185323" y="505620"/>
              <a:ext cx="3060000" cy="30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矩形 96"/>
            <p:cNvSpPr/>
            <p:nvPr/>
          </p:nvSpPr>
          <p:spPr>
            <a:xfrm>
              <a:off x="2471224" y="1365548"/>
              <a:ext cx="2520000" cy="1384995"/>
            </a:xfrm>
            <a:prstGeom prst="rect">
              <a:avLst/>
            </a:prstGeom>
          </p:spPr>
          <p:txBody>
            <a:bodyPr wrap="square" anchor="ctr">
              <a:spAutoFit/>
            </a:bodyPr>
            <a:lstStyle/>
            <a:p>
              <a:pPr algn="ctr"/>
              <a:r>
                <a:rPr lang="zh-TW" altLang="zh-TW" sz="2800" b="1" dirty="0">
                  <a:solidFill>
                    <a:schemeClr val="bg1"/>
                  </a:solidFill>
                  <a:latin typeface="微軟正黑體" panose="020B0604030504040204" pitchFamily="34" charset="-120"/>
                  <a:ea typeface="微軟正黑體" panose="020B0604030504040204" pitchFamily="34" charset="-120"/>
                </a:rPr>
                <a:t>潮流</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風格</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街頭</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元素</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靈感</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穿搭</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造型</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文化</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經典</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98" name="橢圓 97"/>
            <p:cNvSpPr>
              <a:spLocks noChangeAspect="1"/>
            </p:cNvSpPr>
            <p:nvPr/>
          </p:nvSpPr>
          <p:spPr>
            <a:xfrm>
              <a:off x="2345224" y="639559"/>
              <a:ext cx="2772000" cy="27720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9" name="群組 98"/>
          <p:cNvGrpSpPr/>
          <p:nvPr/>
        </p:nvGrpSpPr>
        <p:grpSpPr>
          <a:xfrm>
            <a:off x="2648585" y="3492053"/>
            <a:ext cx="3060000" cy="3060000"/>
            <a:chOff x="2185323" y="505620"/>
            <a:chExt cx="3060000" cy="3060000"/>
          </a:xfrm>
        </p:grpSpPr>
        <p:sp>
          <p:nvSpPr>
            <p:cNvPr id="100" name="橢圓 99"/>
            <p:cNvSpPr>
              <a:spLocks noChangeAspect="1"/>
            </p:cNvSpPr>
            <p:nvPr/>
          </p:nvSpPr>
          <p:spPr>
            <a:xfrm>
              <a:off x="2185323" y="505620"/>
              <a:ext cx="3060000" cy="30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p:cNvSpPr/>
            <p:nvPr/>
          </p:nvSpPr>
          <p:spPr>
            <a:xfrm>
              <a:off x="2471224" y="1365548"/>
              <a:ext cx="2520000" cy="1384995"/>
            </a:xfrm>
            <a:prstGeom prst="rect">
              <a:avLst/>
            </a:prstGeom>
          </p:spPr>
          <p:txBody>
            <a:bodyPr wrap="square" anchor="ctr">
              <a:spAutoFit/>
            </a:bodyPr>
            <a:lstStyle/>
            <a:p>
              <a:pPr algn="ctr"/>
              <a:r>
                <a:rPr lang="zh-TW" altLang="zh-TW" sz="2800" b="1" dirty="0">
                  <a:solidFill>
                    <a:schemeClr val="bg1"/>
                  </a:solidFill>
                  <a:latin typeface="微軟正黑體" panose="020B0604030504040204" pitchFamily="34" charset="-120"/>
                  <a:ea typeface="微軟正黑體" panose="020B0604030504040204" pitchFamily="34" charset="-120"/>
                </a:rPr>
                <a:t>科技</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鞋面</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氣墊</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外型</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技術</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zh-TW" altLang="zh-TW" sz="2800" b="1" dirty="0">
                  <a:solidFill>
                    <a:schemeClr val="bg1"/>
                  </a:solidFill>
                  <a:latin typeface="微軟正黑體" panose="020B0604030504040204" pitchFamily="34" charset="-120"/>
                  <a:ea typeface="微軟正黑體" panose="020B0604030504040204" pitchFamily="34" charset="-120"/>
                </a:rPr>
                <a:t>效果</a:t>
              </a:r>
              <a:r>
                <a:rPr lang="zh-TW" altLang="en-US" sz="2800" b="1" dirty="0">
                  <a:solidFill>
                    <a:schemeClr val="bg1"/>
                  </a:solidFill>
                  <a:latin typeface="微軟正黑體" panose="020B0604030504040204" pitchFamily="34" charset="-120"/>
                  <a:ea typeface="微軟正黑體" panose="020B0604030504040204" pitchFamily="34" charset="-120"/>
                </a:rPr>
                <a:t> </a:t>
              </a:r>
              <a:r>
                <a:rPr lang="en-US" altLang="zh-TW" sz="2800" b="1" dirty="0" err="1">
                  <a:solidFill>
                    <a:schemeClr val="bg1"/>
                  </a:solidFill>
                  <a:latin typeface="微軟正黑體" panose="020B0604030504040204" pitchFamily="34" charset="-120"/>
                  <a:ea typeface="微軟正黑體" panose="020B0604030504040204" pitchFamily="34" charset="-120"/>
                </a:rPr>
                <a:t>primeknit</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102" name="橢圓 101"/>
            <p:cNvSpPr>
              <a:spLocks noChangeAspect="1"/>
            </p:cNvSpPr>
            <p:nvPr/>
          </p:nvSpPr>
          <p:spPr>
            <a:xfrm>
              <a:off x="2345224" y="639559"/>
              <a:ext cx="2772000" cy="27720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3" name="群組 102"/>
          <p:cNvGrpSpPr/>
          <p:nvPr/>
        </p:nvGrpSpPr>
        <p:grpSpPr>
          <a:xfrm>
            <a:off x="8667529" y="286667"/>
            <a:ext cx="3060000" cy="3060000"/>
            <a:chOff x="2185323" y="505620"/>
            <a:chExt cx="3060000" cy="3060000"/>
          </a:xfrm>
        </p:grpSpPr>
        <p:sp>
          <p:nvSpPr>
            <p:cNvPr id="104" name="橢圓 103"/>
            <p:cNvSpPr>
              <a:spLocks noChangeAspect="1"/>
            </p:cNvSpPr>
            <p:nvPr/>
          </p:nvSpPr>
          <p:spPr>
            <a:xfrm>
              <a:off x="2185323" y="505620"/>
              <a:ext cx="3060000" cy="30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矩形 104"/>
            <p:cNvSpPr/>
            <p:nvPr/>
          </p:nvSpPr>
          <p:spPr>
            <a:xfrm>
              <a:off x="2471224" y="1365548"/>
              <a:ext cx="2520000" cy="1384995"/>
            </a:xfrm>
            <a:prstGeom prst="rect">
              <a:avLst/>
            </a:prstGeom>
          </p:spPr>
          <p:txBody>
            <a:bodyPr wrap="square" anchor="ctr">
              <a:spAutoFit/>
            </a:bodyPr>
            <a:lstStyle/>
            <a:p>
              <a:pPr algn="ctr"/>
              <a:r>
                <a:rPr lang="en-US" altLang="zh-TW" sz="2800" b="1" dirty="0">
                  <a:solidFill>
                    <a:schemeClr val="bg1"/>
                  </a:solidFill>
                  <a:latin typeface="微軟正黑體" panose="020B0604030504040204" pitchFamily="34" charset="-120"/>
                  <a:ea typeface="微軟正黑體" panose="020B0604030504040204" pitchFamily="34" charset="-120"/>
                </a:rPr>
                <a:t>Outlet</a:t>
              </a:r>
              <a:r>
                <a:rPr lang="zh-TW" altLang="en-US" sz="2800" b="1" dirty="0">
                  <a:solidFill>
                    <a:schemeClr val="bg1"/>
                  </a:solidFill>
                  <a:latin typeface="微軟正黑體" panose="020B0604030504040204" pitchFamily="34" charset="-120"/>
                  <a:ea typeface="微軟正黑體" panose="020B0604030504040204" pitchFamily="34" charset="-120"/>
                </a:rPr>
                <a:t> 價格 </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顏色 價錢 店員</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專櫃 門市 賣家</a:t>
              </a:r>
            </a:p>
          </p:txBody>
        </p:sp>
        <p:sp>
          <p:nvSpPr>
            <p:cNvPr id="106" name="橢圓 105"/>
            <p:cNvSpPr>
              <a:spLocks noChangeAspect="1"/>
            </p:cNvSpPr>
            <p:nvPr/>
          </p:nvSpPr>
          <p:spPr>
            <a:xfrm>
              <a:off x="2345224" y="639559"/>
              <a:ext cx="2772000" cy="27720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 name="群組 7"/>
          <p:cNvGrpSpPr/>
          <p:nvPr/>
        </p:nvGrpSpPr>
        <p:grpSpPr>
          <a:xfrm>
            <a:off x="302165" y="2646666"/>
            <a:ext cx="1620000" cy="1620000"/>
            <a:chOff x="867609" y="2449970"/>
            <a:chExt cx="1620000" cy="1620000"/>
          </a:xfrm>
        </p:grpSpPr>
        <p:sp>
          <p:nvSpPr>
            <p:cNvPr id="41" name="橢圓 40"/>
            <p:cNvSpPr>
              <a:spLocks noChangeAspect="1"/>
            </p:cNvSpPr>
            <p:nvPr/>
          </p:nvSpPr>
          <p:spPr>
            <a:xfrm>
              <a:off x="867609" y="2449970"/>
              <a:ext cx="1620000" cy="1620000"/>
            </a:xfrm>
            <a:prstGeom prst="ellipse">
              <a:avLst/>
            </a:prstGeom>
            <a:solidFill>
              <a:schemeClr val="bg1"/>
            </a:solidFill>
            <a:ln w="635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4CB897"/>
                </a:solidFill>
              </a:endParaRPr>
            </a:p>
          </p:txBody>
        </p:sp>
        <p:sp>
          <p:nvSpPr>
            <p:cNvPr id="40" name="矩形 39"/>
            <p:cNvSpPr/>
            <p:nvPr/>
          </p:nvSpPr>
          <p:spPr>
            <a:xfrm>
              <a:off x="962059" y="2845478"/>
              <a:ext cx="1431099" cy="830997"/>
            </a:xfrm>
            <a:prstGeom prst="rect">
              <a:avLst/>
            </a:prstGeom>
          </p:spPr>
          <p:txBody>
            <a:bodyPr wrap="square">
              <a:spAutoFit/>
            </a:bodyPr>
            <a:lstStyle/>
            <a:p>
              <a:pPr algn="ctr"/>
              <a:r>
                <a:rPr lang="zh-TW" altLang="zh-TW" sz="2400" b="1" dirty="0">
                  <a:solidFill>
                    <a:srgbClr val="4CB897"/>
                  </a:solidFill>
                  <a:latin typeface="微軟正黑體" panose="020B0604030504040204" pitchFamily="34" charset="-120"/>
                  <a:ea typeface="微軟正黑體" panose="020B0604030504040204" pitchFamily="34" charset="-120"/>
                </a:rPr>
                <a:t>鞋履外型</a:t>
              </a:r>
              <a:endParaRPr lang="en-US" altLang="zh-TW" sz="2400" b="1" dirty="0">
                <a:solidFill>
                  <a:srgbClr val="4CB897"/>
                </a:solidFill>
                <a:latin typeface="微軟正黑體" panose="020B0604030504040204" pitchFamily="34" charset="-120"/>
                <a:ea typeface="微軟正黑體" panose="020B0604030504040204" pitchFamily="34" charset="-120"/>
              </a:endParaRPr>
            </a:p>
            <a:p>
              <a:pPr algn="ctr"/>
              <a:r>
                <a:rPr lang="zh-TW" altLang="zh-TW" sz="2400" b="1" dirty="0">
                  <a:solidFill>
                    <a:srgbClr val="4CB897"/>
                  </a:solidFill>
                  <a:latin typeface="微軟正黑體" panose="020B0604030504040204" pitchFamily="34" charset="-120"/>
                  <a:ea typeface="微軟正黑體" panose="020B0604030504040204" pitchFamily="34" charset="-120"/>
                </a:rPr>
                <a:t>與質感</a:t>
              </a:r>
              <a:endParaRPr lang="zh-TW" altLang="en-US" sz="2400" b="1" dirty="0">
                <a:solidFill>
                  <a:srgbClr val="4CB897"/>
                </a:solidFill>
                <a:latin typeface="微軟正黑體" panose="020B0604030504040204" pitchFamily="34" charset="-120"/>
                <a:ea typeface="微軟正黑體" panose="020B0604030504040204" pitchFamily="34" charset="-120"/>
              </a:endParaRPr>
            </a:p>
          </p:txBody>
        </p:sp>
      </p:grpSp>
      <p:grpSp>
        <p:nvGrpSpPr>
          <p:cNvPr id="63" name="群組 62"/>
          <p:cNvGrpSpPr/>
          <p:nvPr/>
        </p:nvGrpSpPr>
        <p:grpSpPr>
          <a:xfrm>
            <a:off x="5279581" y="2646666"/>
            <a:ext cx="1620000" cy="1620000"/>
            <a:chOff x="867609" y="2449970"/>
            <a:chExt cx="1620000" cy="1620000"/>
          </a:xfrm>
        </p:grpSpPr>
        <p:sp>
          <p:nvSpPr>
            <p:cNvPr id="64" name="橢圓 63"/>
            <p:cNvSpPr>
              <a:spLocks noChangeAspect="1"/>
            </p:cNvSpPr>
            <p:nvPr/>
          </p:nvSpPr>
          <p:spPr>
            <a:xfrm>
              <a:off x="867609" y="2449970"/>
              <a:ext cx="1620000" cy="1620000"/>
            </a:xfrm>
            <a:prstGeom prst="ellipse">
              <a:avLst/>
            </a:prstGeom>
            <a:solidFill>
              <a:schemeClr val="bg1"/>
            </a:solidFill>
            <a:ln w="635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4CB897"/>
                </a:solidFill>
              </a:endParaRPr>
            </a:p>
          </p:txBody>
        </p:sp>
        <p:sp>
          <p:nvSpPr>
            <p:cNvPr id="65" name="矩形 64"/>
            <p:cNvSpPr/>
            <p:nvPr/>
          </p:nvSpPr>
          <p:spPr>
            <a:xfrm>
              <a:off x="962059" y="2845478"/>
              <a:ext cx="1431099" cy="830997"/>
            </a:xfrm>
            <a:prstGeom prst="rect">
              <a:avLst/>
            </a:prstGeom>
          </p:spPr>
          <p:txBody>
            <a:bodyPr wrap="square">
              <a:spAutoFit/>
            </a:bodyPr>
            <a:lstStyle/>
            <a:p>
              <a:pPr algn="ctr"/>
              <a:r>
                <a:rPr lang="zh-TW" altLang="en-US" sz="2400" b="1" dirty="0">
                  <a:solidFill>
                    <a:srgbClr val="4CB897"/>
                  </a:solidFill>
                  <a:latin typeface="微軟正黑體" panose="020B0604030504040204" pitchFamily="34" charset="-120"/>
                  <a:ea typeface="微軟正黑體" panose="020B0604030504040204" pitchFamily="34" charset="-120"/>
                </a:rPr>
                <a:t>網路行銷與社群</a:t>
              </a:r>
            </a:p>
          </p:txBody>
        </p:sp>
      </p:grpSp>
      <p:grpSp>
        <p:nvGrpSpPr>
          <p:cNvPr id="66" name="群組 65"/>
          <p:cNvGrpSpPr/>
          <p:nvPr/>
        </p:nvGrpSpPr>
        <p:grpSpPr>
          <a:xfrm>
            <a:off x="10263845" y="2661182"/>
            <a:ext cx="1620000" cy="1620000"/>
            <a:chOff x="867609" y="2449970"/>
            <a:chExt cx="1620000" cy="1620000"/>
          </a:xfrm>
        </p:grpSpPr>
        <p:sp>
          <p:nvSpPr>
            <p:cNvPr id="67" name="橢圓 66"/>
            <p:cNvSpPr>
              <a:spLocks noChangeAspect="1"/>
            </p:cNvSpPr>
            <p:nvPr/>
          </p:nvSpPr>
          <p:spPr>
            <a:xfrm>
              <a:off x="867609" y="2449970"/>
              <a:ext cx="1620000" cy="1620000"/>
            </a:xfrm>
            <a:prstGeom prst="ellipse">
              <a:avLst/>
            </a:prstGeom>
            <a:solidFill>
              <a:schemeClr val="bg1"/>
            </a:solidFill>
            <a:ln w="635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4CB897"/>
                </a:solidFill>
              </a:endParaRPr>
            </a:p>
          </p:txBody>
        </p:sp>
        <p:sp>
          <p:nvSpPr>
            <p:cNvPr id="68" name="矩形 67"/>
            <p:cNvSpPr/>
            <p:nvPr/>
          </p:nvSpPr>
          <p:spPr>
            <a:xfrm>
              <a:off x="962059" y="2845478"/>
              <a:ext cx="1431099" cy="830997"/>
            </a:xfrm>
            <a:prstGeom prst="rect">
              <a:avLst/>
            </a:prstGeom>
          </p:spPr>
          <p:txBody>
            <a:bodyPr wrap="square">
              <a:spAutoFit/>
            </a:bodyPr>
            <a:lstStyle/>
            <a:p>
              <a:pPr algn="ctr"/>
              <a:r>
                <a:rPr lang="zh-TW" altLang="en-US" sz="2400" b="1" dirty="0">
                  <a:solidFill>
                    <a:srgbClr val="4CB897"/>
                  </a:solidFill>
                  <a:latin typeface="微軟正黑體" panose="020B0604030504040204" pitchFamily="34" charset="-120"/>
                  <a:ea typeface="微軟正黑體" panose="020B0604030504040204" pitchFamily="34" charset="-120"/>
                </a:rPr>
                <a:t>產品銷售與買賣</a:t>
              </a:r>
            </a:p>
          </p:txBody>
        </p:sp>
      </p:grpSp>
      <p:grpSp>
        <p:nvGrpSpPr>
          <p:cNvPr id="69" name="群組 68"/>
          <p:cNvGrpSpPr/>
          <p:nvPr/>
        </p:nvGrpSpPr>
        <p:grpSpPr>
          <a:xfrm>
            <a:off x="2908032" y="2662478"/>
            <a:ext cx="1620000" cy="1620000"/>
            <a:chOff x="867609" y="2449970"/>
            <a:chExt cx="1620000" cy="1620000"/>
          </a:xfrm>
        </p:grpSpPr>
        <p:sp>
          <p:nvSpPr>
            <p:cNvPr id="70" name="橢圓 69"/>
            <p:cNvSpPr>
              <a:spLocks noChangeAspect="1"/>
            </p:cNvSpPr>
            <p:nvPr/>
          </p:nvSpPr>
          <p:spPr>
            <a:xfrm>
              <a:off x="867609" y="2449970"/>
              <a:ext cx="1620000" cy="1620000"/>
            </a:xfrm>
            <a:prstGeom prst="ellipse">
              <a:avLst/>
            </a:prstGeom>
            <a:solidFill>
              <a:schemeClr val="bg1"/>
            </a:solidFill>
            <a:ln w="635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4CB897"/>
                </a:solidFill>
              </a:endParaRPr>
            </a:p>
          </p:txBody>
        </p:sp>
        <p:sp>
          <p:nvSpPr>
            <p:cNvPr id="71" name="矩形 70"/>
            <p:cNvSpPr/>
            <p:nvPr/>
          </p:nvSpPr>
          <p:spPr>
            <a:xfrm>
              <a:off x="962059" y="2845478"/>
              <a:ext cx="1431099" cy="830997"/>
            </a:xfrm>
            <a:prstGeom prst="rect">
              <a:avLst/>
            </a:prstGeom>
          </p:spPr>
          <p:txBody>
            <a:bodyPr wrap="square">
              <a:spAutoFit/>
            </a:bodyPr>
            <a:lstStyle/>
            <a:p>
              <a:pPr algn="ctr"/>
              <a:r>
                <a:rPr lang="zh-TW" altLang="en-US" sz="2400" b="1" dirty="0">
                  <a:solidFill>
                    <a:srgbClr val="4CB897"/>
                  </a:solidFill>
                  <a:latin typeface="微軟正黑體" panose="020B0604030504040204" pitchFamily="34" charset="-120"/>
                  <a:ea typeface="微軟正黑體" panose="020B0604030504040204" pitchFamily="34" charset="-120"/>
                </a:rPr>
                <a:t>製鞋技術與科技</a:t>
              </a:r>
              <a:endParaRPr lang="en-US" altLang="zh-TW" sz="2400" b="1" dirty="0">
                <a:solidFill>
                  <a:srgbClr val="4CB897"/>
                </a:solidFill>
                <a:latin typeface="微軟正黑體" panose="020B0604030504040204" pitchFamily="34" charset="-120"/>
                <a:ea typeface="微軟正黑體" panose="020B0604030504040204" pitchFamily="34" charset="-120"/>
              </a:endParaRPr>
            </a:p>
          </p:txBody>
        </p:sp>
      </p:grpSp>
      <p:grpSp>
        <p:nvGrpSpPr>
          <p:cNvPr id="72" name="群組 71"/>
          <p:cNvGrpSpPr/>
          <p:nvPr/>
        </p:nvGrpSpPr>
        <p:grpSpPr>
          <a:xfrm>
            <a:off x="7594951" y="2665529"/>
            <a:ext cx="1620000" cy="1620000"/>
            <a:chOff x="867609" y="2449970"/>
            <a:chExt cx="1620000" cy="1620000"/>
          </a:xfrm>
        </p:grpSpPr>
        <p:sp>
          <p:nvSpPr>
            <p:cNvPr id="73" name="橢圓 72"/>
            <p:cNvSpPr>
              <a:spLocks noChangeAspect="1"/>
            </p:cNvSpPr>
            <p:nvPr/>
          </p:nvSpPr>
          <p:spPr>
            <a:xfrm>
              <a:off x="867609" y="2449970"/>
              <a:ext cx="1620000" cy="1620000"/>
            </a:xfrm>
            <a:prstGeom prst="ellipse">
              <a:avLst/>
            </a:prstGeom>
            <a:solidFill>
              <a:schemeClr val="bg1"/>
            </a:solidFill>
            <a:ln w="635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4CB897"/>
                </a:solidFill>
              </a:endParaRPr>
            </a:p>
          </p:txBody>
        </p:sp>
        <p:sp>
          <p:nvSpPr>
            <p:cNvPr id="74" name="矩形 73"/>
            <p:cNvSpPr/>
            <p:nvPr/>
          </p:nvSpPr>
          <p:spPr>
            <a:xfrm>
              <a:off x="962059" y="2845478"/>
              <a:ext cx="1431099" cy="830997"/>
            </a:xfrm>
            <a:prstGeom prst="rect">
              <a:avLst/>
            </a:prstGeom>
          </p:spPr>
          <p:txBody>
            <a:bodyPr wrap="square">
              <a:spAutoFit/>
            </a:bodyPr>
            <a:lstStyle/>
            <a:p>
              <a:pPr algn="ctr"/>
              <a:r>
                <a:rPr lang="zh-TW" altLang="en-US" sz="2400" b="1" dirty="0">
                  <a:solidFill>
                    <a:srgbClr val="4CB897"/>
                  </a:solidFill>
                  <a:latin typeface="微軟正黑體" panose="020B0604030504040204" pitchFamily="34" charset="-120"/>
                  <a:ea typeface="微軟正黑體" panose="020B0604030504040204" pitchFamily="34" charset="-120"/>
                </a:rPr>
                <a:t>風格設計與特色</a:t>
              </a:r>
            </a:p>
          </p:txBody>
        </p:sp>
      </p:grpSp>
      <p:sp>
        <p:nvSpPr>
          <p:cNvPr id="107" name="一般五邊形 106"/>
          <p:cNvSpPr>
            <a:spLocks noChangeAspect="1"/>
          </p:cNvSpPr>
          <p:nvPr/>
        </p:nvSpPr>
        <p:spPr>
          <a:xfrm rot="18572653">
            <a:off x="6176743" y="6375075"/>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499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套索 57"/>
          <p:cNvSpPr/>
          <p:nvPr/>
        </p:nvSpPr>
        <p:spPr>
          <a:xfrm rot="5400000" flipV="1">
            <a:off x="2815063" y="4698000"/>
            <a:ext cx="4320000" cy="4320000"/>
          </a:xfrm>
          <a:prstGeom prst="chord">
            <a:avLst>
              <a:gd name="adj1" fmla="val 5374775"/>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p:cNvSpPr/>
          <p:nvPr/>
        </p:nvSpPr>
        <p:spPr>
          <a:xfrm>
            <a:off x="10436739" y="-271390"/>
            <a:ext cx="2160000" cy="21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p:cNvCxnSpPr/>
          <p:nvPr/>
        </p:nvCxnSpPr>
        <p:spPr>
          <a:xfrm rot="16200000" flipH="1" flipV="1">
            <a:off x="1945893" y="445062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flipV="1">
            <a:off x="11901355" y="-22416"/>
            <a:ext cx="0" cy="54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flipH="1" flipV="1">
            <a:off x="4343320" y="6600303"/>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flipV="1">
            <a:off x="7106501" y="24137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主題分群</a:t>
              </a:r>
            </a:p>
          </p:txBody>
        </p:sp>
      </p:grpSp>
      <p:sp>
        <p:nvSpPr>
          <p:cNvPr id="49" name="矩形 48"/>
          <p:cNvSpPr/>
          <p:nvPr/>
        </p:nvSpPr>
        <p:spPr>
          <a:xfrm>
            <a:off x="518908" y="2375011"/>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計算</a:t>
            </a:r>
            <a:r>
              <a:rPr lang="en-US" altLang="zh-TW" sz="2200" b="1" dirty="0">
                <a:solidFill>
                  <a:schemeClr val="bg1"/>
                </a:solidFill>
                <a:latin typeface="微軟正黑體" panose="020B0604030504040204" pitchFamily="34" charset="-120"/>
                <a:ea typeface="微軟正黑體" panose="020B0604030504040204" pitchFamily="34" charset="-120"/>
              </a:rPr>
              <a:t>TF-IDF</a:t>
            </a:r>
            <a:r>
              <a:rPr lang="zh-TW" altLang="en-US" sz="2200" b="1" dirty="0">
                <a:solidFill>
                  <a:schemeClr val="bg1"/>
                </a:solidFill>
                <a:latin typeface="微軟正黑體" panose="020B0604030504040204" pitchFamily="34" charset="-120"/>
                <a:ea typeface="微軟正黑體" panose="020B0604030504040204" pitchFamily="34" charset="-120"/>
              </a:rPr>
              <a:t>與文件頻率</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518908" y="4188685"/>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建立</a:t>
            </a:r>
            <a:r>
              <a:rPr lang="en-US" altLang="zh-TW" sz="2200" b="1" dirty="0">
                <a:solidFill>
                  <a:schemeClr val="bg1"/>
                </a:solidFill>
                <a:latin typeface="微軟正黑體" panose="020B0604030504040204" pitchFamily="34" charset="-120"/>
                <a:ea typeface="微軟正黑體" panose="020B0604030504040204" pitchFamily="34" charset="-120"/>
              </a:rPr>
              <a:t>LDA</a:t>
            </a:r>
            <a:r>
              <a:rPr lang="zh-TW" altLang="en-US" sz="2200" b="1" dirty="0">
                <a:solidFill>
                  <a:schemeClr val="bg1"/>
                </a:solidFill>
                <a:latin typeface="微軟正黑體" panose="020B0604030504040204" pitchFamily="34" charset="-120"/>
                <a:ea typeface="微軟正黑體" panose="020B0604030504040204" pitchFamily="34" charset="-120"/>
              </a:rPr>
              <a:t>主題模型</a:t>
            </a:r>
          </a:p>
        </p:txBody>
      </p:sp>
      <p:sp>
        <p:nvSpPr>
          <p:cNvPr id="51" name="矩形 50"/>
          <p:cNvSpPr/>
          <p:nvPr/>
        </p:nvSpPr>
        <p:spPr>
          <a:xfrm>
            <a:off x="518908" y="3283974"/>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篩熱門議題詞</a:t>
            </a:r>
          </a:p>
        </p:txBody>
      </p:sp>
      <p:sp>
        <p:nvSpPr>
          <p:cNvPr id="4" name="矩形 3"/>
          <p:cNvSpPr/>
          <p:nvPr/>
        </p:nvSpPr>
        <p:spPr>
          <a:xfrm>
            <a:off x="518908" y="5078568"/>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人工細部調整</a:t>
            </a:r>
          </a:p>
        </p:txBody>
      </p:sp>
      <p:sp>
        <p:nvSpPr>
          <p:cNvPr id="52" name="矩形 51"/>
          <p:cNvSpPr/>
          <p:nvPr/>
        </p:nvSpPr>
        <p:spPr>
          <a:xfrm>
            <a:off x="518908" y="5976539"/>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依結果將文章分群</a:t>
            </a:r>
          </a:p>
        </p:txBody>
      </p:sp>
      <p:pic>
        <p:nvPicPr>
          <p:cNvPr id="27" name="圖片 26"/>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68488" y="2986325"/>
            <a:ext cx="1332000" cy="1332000"/>
          </a:xfrm>
          <a:prstGeom prst="rect">
            <a:avLst/>
          </a:prstGeom>
        </p:spPr>
      </p:pic>
      <p:grpSp>
        <p:nvGrpSpPr>
          <p:cNvPr id="2" name="群組 1"/>
          <p:cNvGrpSpPr/>
          <p:nvPr/>
        </p:nvGrpSpPr>
        <p:grpSpPr>
          <a:xfrm>
            <a:off x="7056834" y="259694"/>
            <a:ext cx="2160000" cy="2160000"/>
            <a:chOff x="5075114" y="1376735"/>
            <a:chExt cx="2160000" cy="2160000"/>
          </a:xfrm>
        </p:grpSpPr>
        <p:sp>
          <p:nvSpPr>
            <p:cNvPr id="17" name="橢圓 16"/>
            <p:cNvSpPr>
              <a:spLocks noChangeAspect="1"/>
            </p:cNvSpPr>
            <p:nvPr/>
          </p:nvSpPr>
          <p:spPr>
            <a:xfrm>
              <a:off x="5075114" y="1376735"/>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344636" y="1979682"/>
              <a:ext cx="1620957" cy="954107"/>
            </a:xfrm>
            <a:prstGeom prst="rect">
              <a:avLst/>
            </a:prstGeom>
          </p:spPr>
          <p:txBody>
            <a:bodyPr wrap="none">
              <a:spAutoFit/>
            </a:bodyPr>
            <a:lstStyle/>
            <a:p>
              <a:pPr algn="ctr"/>
              <a:r>
                <a:rPr lang="zh-TW" altLang="zh-TW" sz="2800" b="1" dirty="0">
                  <a:solidFill>
                    <a:schemeClr val="bg1"/>
                  </a:solidFill>
                  <a:latin typeface="微軟正黑體" panose="020B0604030504040204" pitchFamily="34" charset="-120"/>
                  <a:ea typeface="微軟正黑體" panose="020B0604030504040204" pitchFamily="34" charset="-120"/>
                </a:rPr>
                <a:t>製鞋技術</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zh-TW" sz="2800" b="1" dirty="0">
                  <a:solidFill>
                    <a:schemeClr val="bg1"/>
                  </a:solidFill>
                  <a:latin typeface="微軟正黑體" panose="020B0604030504040204" pitchFamily="34" charset="-120"/>
                  <a:ea typeface="微軟正黑體" panose="020B0604030504040204" pitchFamily="34" charset="-120"/>
                </a:rPr>
                <a:t>與科技</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33" name="橢圓 32"/>
            <p:cNvSpPr>
              <a:spLocks noChangeAspect="1"/>
            </p:cNvSpPr>
            <p:nvPr/>
          </p:nvSpPr>
          <p:spPr>
            <a:xfrm>
              <a:off x="5165114" y="1466735"/>
              <a:ext cx="1980000" cy="198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p:cNvGrpSpPr/>
          <p:nvPr/>
        </p:nvGrpSpPr>
        <p:grpSpPr>
          <a:xfrm>
            <a:off x="4506619" y="1999608"/>
            <a:ext cx="2160000" cy="2160000"/>
            <a:chOff x="5075114" y="1376735"/>
            <a:chExt cx="2160000" cy="2160000"/>
          </a:xfrm>
        </p:grpSpPr>
        <p:sp>
          <p:nvSpPr>
            <p:cNvPr id="35" name="橢圓 34"/>
            <p:cNvSpPr>
              <a:spLocks noChangeAspect="1"/>
            </p:cNvSpPr>
            <p:nvPr/>
          </p:nvSpPr>
          <p:spPr>
            <a:xfrm>
              <a:off x="5075114" y="1376735"/>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5344637" y="1979682"/>
              <a:ext cx="1620957" cy="954107"/>
            </a:xfrm>
            <a:prstGeom prst="rect">
              <a:avLst/>
            </a:prstGeom>
          </p:spPr>
          <p:txBody>
            <a:bodyPr wrap="none">
              <a:spAutoFit/>
            </a:bodyP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網路行銷</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與社群</a:t>
              </a:r>
            </a:p>
          </p:txBody>
        </p:sp>
        <p:sp>
          <p:nvSpPr>
            <p:cNvPr id="37" name="橢圓 36"/>
            <p:cNvSpPr>
              <a:spLocks noChangeAspect="1"/>
            </p:cNvSpPr>
            <p:nvPr/>
          </p:nvSpPr>
          <p:spPr>
            <a:xfrm>
              <a:off x="5165114" y="1466735"/>
              <a:ext cx="1980000" cy="198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p:cNvGrpSpPr/>
          <p:nvPr/>
        </p:nvGrpSpPr>
        <p:grpSpPr>
          <a:xfrm>
            <a:off x="9556249" y="1983631"/>
            <a:ext cx="2160000" cy="2160000"/>
            <a:chOff x="5075114" y="1376735"/>
            <a:chExt cx="2160000" cy="2160000"/>
          </a:xfrm>
        </p:grpSpPr>
        <p:sp>
          <p:nvSpPr>
            <p:cNvPr id="39" name="橢圓 38"/>
            <p:cNvSpPr>
              <a:spLocks noChangeAspect="1"/>
            </p:cNvSpPr>
            <p:nvPr/>
          </p:nvSpPr>
          <p:spPr>
            <a:xfrm>
              <a:off x="5075114" y="1376735"/>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矩形 39"/>
            <p:cNvSpPr/>
            <p:nvPr/>
          </p:nvSpPr>
          <p:spPr>
            <a:xfrm>
              <a:off x="5344637" y="1979682"/>
              <a:ext cx="1620957" cy="954107"/>
            </a:xfrm>
            <a:prstGeom prst="rect">
              <a:avLst/>
            </a:prstGeom>
          </p:spPr>
          <p:txBody>
            <a:bodyPr wrap="none">
              <a:spAutoFit/>
            </a:bodyP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風格設計</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與特色</a:t>
              </a:r>
            </a:p>
          </p:txBody>
        </p:sp>
        <p:sp>
          <p:nvSpPr>
            <p:cNvPr id="41" name="橢圓 40"/>
            <p:cNvSpPr>
              <a:spLocks noChangeAspect="1"/>
            </p:cNvSpPr>
            <p:nvPr/>
          </p:nvSpPr>
          <p:spPr>
            <a:xfrm>
              <a:off x="5165114" y="1466735"/>
              <a:ext cx="1980000" cy="198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2" name="群組 41"/>
          <p:cNvGrpSpPr/>
          <p:nvPr/>
        </p:nvGrpSpPr>
        <p:grpSpPr>
          <a:xfrm>
            <a:off x="5587262" y="4477041"/>
            <a:ext cx="2160000" cy="2160000"/>
            <a:chOff x="5075114" y="1376735"/>
            <a:chExt cx="2160000" cy="2160000"/>
          </a:xfrm>
        </p:grpSpPr>
        <p:sp>
          <p:nvSpPr>
            <p:cNvPr id="43" name="橢圓 42"/>
            <p:cNvSpPr>
              <a:spLocks noChangeAspect="1"/>
            </p:cNvSpPr>
            <p:nvPr/>
          </p:nvSpPr>
          <p:spPr>
            <a:xfrm>
              <a:off x="5075114" y="1376735"/>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335383" y="1972577"/>
              <a:ext cx="1620957" cy="954107"/>
            </a:xfrm>
            <a:prstGeom prst="rect">
              <a:avLst/>
            </a:prstGeom>
          </p:spPr>
          <p:txBody>
            <a:bodyPr wrap="none">
              <a:spAutoFit/>
            </a:bodyP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產品銷售</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與買賣</a:t>
              </a:r>
            </a:p>
          </p:txBody>
        </p:sp>
        <p:sp>
          <p:nvSpPr>
            <p:cNvPr id="45" name="橢圓 44"/>
            <p:cNvSpPr>
              <a:spLocks noChangeAspect="1"/>
            </p:cNvSpPr>
            <p:nvPr/>
          </p:nvSpPr>
          <p:spPr>
            <a:xfrm>
              <a:off x="5165114" y="1466735"/>
              <a:ext cx="1980000" cy="198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 name="群組 45"/>
          <p:cNvGrpSpPr/>
          <p:nvPr/>
        </p:nvGrpSpPr>
        <p:grpSpPr>
          <a:xfrm>
            <a:off x="8515449" y="4477041"/>
            <a:ext cx="2160000" cy="2160000"/>
            <a:chOff x="5075114" y="1376735"/>
            <a:chExt cx="2160000" cy="2160000"/>
          </a:xfrm>
        </p:grpSpPr>
        <p:sp>
          <p:nvSpPr>
            <p:cNvPr id="47" name="橢圓 46"/>
            <p:cNvSpPr>
              <a:spLocks noChangeAspect="1"/>
            </p:cNvSpPr>
            <p:nvPr/>
          </p:nvSpPr>
          <p:spPr>
            <a:xfrm>
              <a:off x="5075114" y="1376735"/>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5344636" y="1979682"/>
              <a:ext cx="1620957" cy="954107"/>
            </a:xfrm>
            <a:prstGeom prst="rect">
              <a:avLst/>
            </a:prstGeom>
          </p:spPr>
          <p:txBody>
            <a:bodyPr wrap="none">
              <a:spAutoFit/>
            </a:bodyPr>
            <a:lstStyle/>
            <a:p>
              <a:pPr algn="ctr"/>
              <a:r>
                <a:rPr lang="zh-TW" altLang="en-US" sz="2800" b="1" dirty="0">
                  <a:solidFill>
                    <a:schemeClr val="bg1"/>
                  </a:solidFill>
                  <a:latin typeface="微軟正黑體" panose="020B0604030504040204" pitchFamily="34" charset="-120"/>
                  <a:ea typeface="微軟正黑體" panose="020B0604030504040204" pitchFamily="34" charset="-120"/>
                </a:rPr>
                <a:t>鞋履外型</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與質感</a:t>
              </a:r>
            </a:p>
          </p:txBody>
        </p:sp>
        <p:sp>
          <p:nvSpPr>
            <p:cNvPr id="53" name="橢圓 52"/>
            <p:cNvSpPr>
              <a:spLocks noChangeAspect="1"/>
            </p:cNvSpPr>
            <p:nvPr/>
          </p:nvSpPr>
          <p:spPr>
            <a:xfrm>
              <a:off x="5165114" y="1466735"/>
              <a:ext cx="1980000" cy="198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 name="直線單箭頭接點 4"/>
          <p:cNvCxnSpPr/>
          <p:nvPr/>
        </p:nvCxnSpPr>
        <p:spPr>
          <a:xfrm flipH="1" flipV="1">
            <a:off x="8177474" y="2165654"/>
            <a:ext cx="1" cy="720000"/>
          </a:xfrm>
          <a:prstGeom prst="straightConnector1">
            <a:avLst/>
          </a:prstGeom>
          <a:ln w="63500">
            <a:solidFill>
              <a:schemeClr val="bg1">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8800489" y="3263654"/>
            <a:ext cx="720000" cy="209450"/>
          </a:xfrm>
          <a:prstGeom prst="straightConnector1">
            <a:avLst/>
          </a:prstGeom>
          <a:ln w="63500">
            <a:solidFill>
              <a:schemeClr val="bg1">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H="1" flipV="1">
            <a:off x="6728128" y="3264316"/>
            <a:ext cx="720000" cy="209450"/>
          </a:xfrm>
          <a:prstGeom prst="straightConnector1">
            <a:avLst/>
          </a:prstGeom>
          <a:ln w="63500">
            <a:solidFill>
              <a:schemeClr val="bg1">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8674484" y="4339678"/>
            <a:ext cx="486005" cy="545278"/>
          </a:xfrm>
          <a:prstGeom prst="straightConnector1">
            <a:avLst/>
          </a:prstGeom>
          <a:ln w="63500">
            <a:solidFill>
              <a:schemeClr val="bg1">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H="1">
            <a:off x="7076569" y="4339678"/>
            <a:ext cx="486005" cy="545278"/>
          </a:xfrm>
          <a:prstGeom prst="straightConnector1">
            <a:avLst/>
          </a:prstGeom>
          <a:ln w="63500">
            <a:solidFill>
              <a:schemeClr val="bg1">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82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0"/>
            <a:ext cx="6098400" cy="6858000"/>
          </a:xfrm>
          <a:prstGeom prst="rect">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p:cNvGrpSpPr>
            <a:grpSpLocks noChangeAspect="1"/>
          </p:cNvGrpSpPr>
          <p:nvPr/>
        </p:nvGrpSpPr>
        <p:grpSpPr>
          <a:xfrm>
            <a:off x="7328198" y="706853"/>
            <a:ext cx="972000" cy="972000"/>
            <a:chOff x="1666825" y="1682128"/>
            <a:chExt cx="720000" cy="720000"/>
          </a:xfrm>
        </p:grpSpPr>
        <p:sp>
          <p:nvSpPr>
            <p:cNvPr id="59" name="橢圓 58"/>
            <p:cNvSpPr>
              <a:spLocks noChangeAspect="1"/>
            </p:cNvSpPr>
            <p:nvPr/>
          </p:nvSpPr>
          <p:spPr>
            <a:xfrm>
              <a:off x="1738825" y="1754128"/>
              <a:ext cx="576000" cy="576000"/>
            </a:xfrm>
            <a:prstGeom prst="ellipse">
              <a:avLst/>
            </a:prstGeom>
            <a:solidFill>
              <a:srgbClr val="4CB897"/>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bg1"/>
                  </a:solidFill>
                  <a:latin typeface="Arial Rounded MT Bold" panose="020F0704030504030204" pitchFamily="34" charset="0"/>
                  <a:ea typeface="AnnyantRoman" panose="02000600000000000000" pitchFamily="2" charset="-128"/>
                </a:rPr>
                <a:t>1</a:t>
              </a: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sp>
          <p:nvSpPr>
            <p:cNvPr id="60" name="橢圓 59"/>
            <p:cNvSpPr>
              <a:spLocks noChangeAspect="1"/>
            </p:cNvSpPr>
            <p:nvPr/>
          </p:nvSpPr>
          <p:spPr>
            <a:xfrm>
              <a:off x="1666825" y="1682128"/>
              <a:ext cx="720000" cy="720000"/>
            </a:xfrm>
            <a:prstGeom prst="ellipse">
              <a:avLst/>
            </a:prstGeom>
            <a:noFill/>
            <a:ln w="571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grpSp>
      <p:sp>
        <p:nvSpPr>
          <p:cNvPr id="2" name="矩形 1"/>
          <p:cNvSpPr/>
          <p:nvPr/>
        </p:nvSpPr>
        <p:spPr>
          <a:xfrm>
            <a:off x="8716898" y="684769"/>
            <a:ext cx="2293286"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solidFill>
                  <a:schemeClr val="tx1">
                    <a:lumMod val="50000"/>
                    <a:lumOff val="50000"/>
                  </a:schemeClr>
                </a:solidFill>
                <a:latin typeface="微軟正黑體" panose="020B0604030504040204" pitchFamily="34" charset="-120"/>
                <a:ea typeface="微軟正黑體" panose="020B0604030504040204" pitchFamily="34" charset="-120"/>
              </a:rPr>
              <a:t>系統發想</a:t>
            </a:r>
          </a:p>
        </p:txBody>
      </p:sp>
      <p:grpSp>
        <p:nvGrpSpPr>
          <p:cNvPr id="61" name="群組 60"/>
          <p:cNvGrpSpPr>
            <a:grpSpLocks noChangeAspect="1"/>
          </p:cNvGrpSpPr>
          <p:nvPr/>
        </p:nvGrpSpPr>
        <p:grpSpPr>
          <a:xfrm>
            <a:off x="7321705" y="1845012"/>
            <a:ext cx="972000" cy="972000"/>
            <a:chOff x="1666825" y="2947267"/>
            <a:chExt cx="720000" cy="720000"/>
          </a:xfrm>
        </p:grpSpPr>
        <p:sp>
          <p:nvSpPr>
            <p:cNvPr id="62" name="橢圓 61"/>
            <p:cNvSpPr>
              <a:spLocks noChangeAspect="1"/>
            </p:cNvSpPr>
            <p:nvPr/>
          </p:nvSpPr>
          <p:spPr>
            <a:xfrm>
              <a:off x="1738825" y="3019267"/>
              <a:ext cx="576000" cy="576000"/>
            </a:xfrm>
            <a:prstGeom prst="ellipse">
              <a:avLst/>
            </a:prstGeom>
            <a:solidFill>
              <a:srgbClr val="4CB897"/>
            </a:solidFill>
            <a:ln>
              <a:solidFill>
                <a:srgbClr val="8FD5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bg1"/>
                  </a:solidFill>
                  <a:latin typeface="Arial Rounded MT Bold" panose="020F0704030504030204" pitchFamily="34" charset="0"/>
                  <a:ea typeface="AnnyantRoman" panose="02000600000000000000" pitchFamily="2" charset="-128"/>
                </a:rPr>
                <a:t>2</a:t>
              </a: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sp>
          <p:nvSpPr>
            <p:cNvPr id="63" name="橢圓 62"/>
            <p:cNvSpPr>
              <a:spLocks noChangeAspect="1"/>
            </p:cNvSpPr>
            <p:nvPr/>
          </p:nvSpPr>
          <p:spPr>
            <a:xfrm>
              <a:off x="1666825" y="2947267"/>
              <a:ext cx="720000" cy="720000"/>
            </a:xfrm>
            <a:prstGeom prst="ellipse">
              <a:avLst/>
            </a:prstGeom>
            <a:noFill/>
            <a:ln w="571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grpSp>
      <p:sp>
        <p:nvSpPr>
          <p:cNvPr id="76" name="矩形 75"/>
          <p:cNvSpPr/>
          <p:nvPr/>
        </p:nvSpPr>
        <p:spPr>
          <a:xfrm>
            <a:off x="8716898" y="1809012"/>
            <a:ext cx="2293286"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solidFill>
                  <a:schemeClr val="tx1">
                    <a:lumMod val="50000"/>
                    <a:lumOff val="50000"/>
                  </a:schemeClr>
                </a:solidFill>
                <a:latin typeface="微軟正黑體"/>
                <a:ea typeface="微軟正黑體"/>
                <a:cs typeface="微軟正黑體"/>
              </a:rPr>
              <a:t>開發流程</a:t>
            </a:r>
            <a:endParaRPr lang="en-US" altLang="zh-TW" sz="4000" b="1" dirty="0">
              <a:solidFill>
                <a:schemeClr val="tx1">
                  <a:lumMod val="50000"/>
                  <a:lumOff val="50000"/>
                </a:schemeClr>
              </a:solidFill>
              <a:latin typeface="微軟正黑體"/>
              <a:ea typeface="微軟正黑體"/>
              <a:cs typeface="微軟正黑體"/>
            </a:endParaRPr>
          </a:p>
        </p:txBody>
      </p:sp>
      <p:grpSp>
        <p:nvGrpSpPr>
          <p:cNvPr id="5" name="群組 4"/>
          <p:cNvGrpSpPr/>
          <p:nvPr/>
        </p:nvGrpSpPr>
        <p:grpSpPr>
          <a:xfrm>
            <a:off x="7328198" y="2983171"/>
            <a:ext cx="972000" cy="972000"/>
            <a:chOff x="6228000" y="3014126"/>
            <a:chExt cx="972000" cy="972000"/>
          </a:xfrm>
        </p:grpSpPr>
        <p:sp>
          <p:nvSpPr>
            <p:cNvPr id="46" name="橢圓 45"/>
            <p:cNvSpPr>
              <a:spLocks noChangeAspect="1"/>
            </p:cNvSpPr>
            <p:nvPr/>
          </p:nvSpPr>
          <p:spPr>
            <a:xfrm>
              <a:off x="6333639" y="3111326"/>
              <a:ext cx="777600" cy="777600"/>
            </a:xfrm>
            <a:prstGeom prst="ellipse">
              <a:avLst/>
            </a:prstGeom>
            <a:solidFill>
              <a:srgbClr val="4CB897"/>
            </a:solidFill>
            <a:ln>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bg1"/>
                  </a:solidFill>
                  <a:latin typeface="Arial Rounded MT Bold" panose="020F0704030504030204" pitchFamily="34" charset="0"/>
                  <a:ea typeface="AnnyantRoman" panose="02000600000000000000" pitchFamily="2" charset="-128"/>
                </a:rPr>
                <a:t>3</a:t>
              </a: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sp>
          <p:nvSpPr>
            <p:cNvPr id="47" name="橢圓 46"/>
            <p:cNvSpPr>
              <a:spLocks noChangeAspect="1"/>
            </p:cNvSpPr>
            <p:nvPr/>
          </p:nvSpPr>
          <p:spPr>
            <a:xfrm>
              <a:off x="6228000" y="3014126"/>
              <a:ext cx="972000" cy="972000"/>
            </a:xfrm>
            <a:prstGeom prst="ellipse">
              <a:avLst/>
            </a:prstGeom>
            <a:noFill/>
            <a:ln w="571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grpSp>
      <p:sp>
        <p:nvSpPr>
          <p:cNvPr id="77" name="矩形 76"/>
          <p:cNvSpPr/>
          <p:nvPr/>
        </p:nvSpPr>
        <p:spPr>
          <a:xfrm>
            <a:off x="8722744" y="2965171"/>
            <a:ext cx="228744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solidFill>
                  <a:schemeClr val="tx1">
                    <a:lumMod val="50000"/>
                    <a:lumOff val="50000"/>
                  </a:schemeClr>
                </a:solidFill>
                <a:latin typeface="微軟正黑體"/>
                <a:ea typeface="微軟正黑體"/>
                <a:cs typeface="微軟正黑體"/>
              </a:rPr>
              <a:t>系統功能</a:t>
            </a:r>
            <a:endParaRPr lang="en-US" altLang="zh-TW" sz="4000" b="1" dirty="0">
              <a:solidFill>
                <a:schemeClr val="tx1">
                  <a:lumMod val="50000"/>
                  <a:lumOff val="50000"/>
                </a:schemeClr>
              </a:solidFill>
              <a:latin typeface="微軟正黑體"/>
              <a:ea typeface="微軟正黑體"/>
              <a:cs typeface="微軟正黑體"/>
            </a:endParaRPr>
          </a:p>
        </p:txBody>
      </p:sp>
      <p:grpSp>
        <p:nvGrpSpPr>
          <p:cNvPr id="6" name="群組 5"/>
          <p:cNvGrpSpPr/>
          <p:nvPr/>
        </p:nvGrpSpPr>
        <p:grpSpPr>
          <a:xfrm>
            <a:off x="7321705" y="4121330"/>
            <a:ext cx="972000" cy="972000"/>
            <a:chOff x="6221507" y="4152285"/>
            <a:chExt cx="972000" cy="972000"/>
          </a:xfrm>
        </p:grpSpPr>
        <p:sp>
          <p:nvSpPr>
            <p:cNvPr id="65" name="橢圓 64"/>
            <p:cNvSpPr>
              <a:spLocks noChangeAspect="1"/>
            </p:cNvSpPr>
            <p:nvPr/>
          </p:nvSpPr>
          <p:spPr>
            <a:xfrm>
              <a:off x="6317014" y="4249485"/>
              <a:ext cx="777600" cy="777600"/>
            </a:xfrm>
            <a:prstGeom prst="ellipse">
              <a:avLst/>
            </a:prstGeom>
            <a:solidFill>
              <a:srgbClr val="4CB897"/>
            </a:solidFill>
            <a:ln>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bg1"/>
                  </a:solidFill>
                  <a:latin typeface="Arial Rounded MT Bold" panose="020F0704030504030204" pitchFamily="34" charset="0"/>
                  <a:ea typeface="AnnyantRoman" panose="02000600000000000000" pitchFamily="2" charset="-128"/>
                </a:rPr>
                <a:t>4</a:t>
              </a: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sp>
          <p:nvSpPr>
            <p:cNvPr id="66" name="橢圓 65"/>
            <p:cNvSpPr>
              <a:spLocks noChangeAspect="1"/>
            </p:cNvSpPr>
            <p:nvPr/>
          </p:nvSpPr>
          <p:spPr>
            <a:xfrm>
              <a:off x="6221507" y="4152285"/>
              <a:ext cx="972000" cy="972000"/>
            </a:xfrm>
            <a:prstGeom prst="ellipse">
              <a:avLst/>
            </a:prstGeom>
            <a:noFill/>
            <a:ln w="571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grpSp>
      <p:sp>
        <p:nvSpPr>
          <p:cNvPr id="10" name="直角三角形 9"/>
          <p:cNvSpPr/>
          <p:nvPr/>
        </p:nvSpPr>
        <p:spPr>
          <a:xfrm rot="16200000">
            <a:off x="-379802" y="379800"/>
            <a:ext cx="6858002" cy="6098404"/>
          </a:xfrm>
          <a:prstGeom prst="rtTriangle">
            <a:avLst/>
          </a:prstGeom>
          <a:solidFill>
            <a:srgbClr val="A3C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p:nvSpPr>
        <p:spPr>
          <a:xfrm>
            <a:off x="8716898" y="4069482"/>
            <a:ext cx="2293286"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solidFill>
                  <a:schemeClr val="tx1">
                    <a:lumMod val="50000"/>
                    <a:lumOff val="50000"/>
                  </a:schemeClr>
                </a:solidFill>
                <a:latin typeface="微軟正黑體"/>
                <a:ea typeface="微軟正黑體"/>
                <a:cs typeface="微軟正黑體"/>
              </a:rPr>
              <a:t>商業模式</a:t>
            </a:r>
            <a:endParaRPr lang="en-US" altLang="zh-TW" sz="4000" b="1" dirty="0">
              <a:solidFill>
                <a:schemeClr val="tx1">
                  <a:lumMod val="50000"/>
                  <a:lumOff val="50000"/>
                </a:schemeClr>
              </a:solidFill>
              <a:latin typeface="微軟正黑體"/>
              <a:ea typeface="微軟正黑體"/>
              <a:cs typeface="微軟正黑體"/>
            </a:endParaRPr>
          </a:p>
        </p:txBody>
      </p:sp>
      <p:grpSp>
        <p:nvGrpSpPr>
          <p:cNvPr id="3" name="群組 2"/>
          <p:cNvGrpSpPr/>
          <p:nvPr/>
        </p:nvGrpSpPr>
        <p:grpSpPr>
          <a:xfrm>
            <a:off x="7321705" y="5259489"/>
            <a:ext cx="972000" cy="972000"/>
            <a:chOff x="6309621" y="5536650"/>
            <a:chExt cx="972000" cy="972000"/>
          </a:xfrm>
        </p:grpSpPr>
        <p:sp>
          <p:nvSpPr>
            <p:cNvPr id="74" name="橢圓 73"/>
            <p:cNvSpPr>
              <a:spLocks noChangeAspect="1"/>
            </p:cNvSpPr>
            <p:nvPr/>
          </p:nvSpPr>
          <p:spPr>
            <a:xfrm>
              <a:off x="6422400" y="5633850"/>
              <a:ext cx="777600" cy="7776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bg1"/>
                  </a:solidFill>
                  <a:latin typeface="Arial Rounded MT Bold" panose="020F0704030504030204" pitchFamily="34" charset="0"/>
                  <a:ea typeface="AnnyantRoman" panose="02000600000000000000" pitchFamily="2" charset="-128"/>
                </a:rPr>
                <a:t>5</a:t>
              </a: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sp>
          <p:nvSpPr>
            <p:cNvPr id="75" name="橢圓 74"/>
            <p:cNvSpPr>
              <a:spLocks noChangeAspect="1"/>
            </p:cNvSpPr>
            <p:nvPr/>
          </p:nvSpPr>
          <p:spPr>
            <a:xfrm>
              <a:off x="6309621" y="5536650"/>
              <a:ext cx="972000" cy="972000"/>
            </a:xfrm>
            <a:prstGeom prst="ellipse">
              <a:avLst/>
            </a:prstGeom>
            <a:noFill/>
            <a:ln w="571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solidFill>
                  <a:schemeClr val="bg1"/>
                </a:solidFill>
                <a:latin typeface="Arial Rounded MT Bold" panose="020F0704030504030204" pitchFamily="34" charset="0"/>
                <a:ea typeface="AnnyantRoman" panose="02000600000000000000" pitchFamily="2" charset="-128"/>
              </a:endParaRPr>
            </a:p>
          </p:txBody>
        </p:sp>
      </p:grpSp>
      <p:sp>
        <p:nvSpPr>
          <p:cNvPr id="81" name="矩形 80"/>
          <p:cNvSpPr/>
          <p:nvPr/>
        </p:nvSpPr>
        <p:spPr>
          <a:xfrm>
            <a:off x="8716898" y="5225641"/>
            <a:ext cx="2293286"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solidFill>
                  <a:schemeClr val="tx1">
                    <a:lumMod val="50000"/>
                    <a:lumOff val="50000"/>
                  </a:schemeClr>
                </a:solidFill>
                <a:latin typeface="微軟正黑體"/>
                <a:ea typeface="微軟正黑體"/>
                <a:cs typeface="微軟正黑體"/>
              </a:rPr>
              <a:t>未來展望</a:t>
            </a:r>
            <a:endParaRPr lang="en-US" altLang="zh-TW" sz="4000" b="1" dirty="0">
              <a:solidFill>
                <a:schemeClr val="tx1">
                  <a:lumMod val="50000"/>
                  <a:lumOff val="50000"/>
                </a:schemeClr>
              </a:solidFill>
              <a:latin typeface="微軟正黑體"/>
              <a:ea typeface="微軟正黑體"/>
              <a:cs typeface="微軟正黑體"/>
            </a:endParaRPr>
          </a:p>
        </p:txBody>
      </p:sp>
      <p:pic>
        <p:nvPicPr>
          <p:cNvPr id="30" name="圖片 29"/>
          <p:cNvPicPr>
            <a:picLocks noChangeAspect="1"/>
          </p:cNvPicPr>
          <p:nvPr/>
        </p:nvPicPr>
        <p:blipFill rotWithShape="1">
          <a:blip r:embed="rId2">
            <a:biLevel thresh="5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4780" t="4584" r="71731" b="70427"/>
          <a:stretch/>
        </p:blipFill>
        <p:spPr>
          <a:xfrm rot="-2700000">
            <a:off x="521909" y="361060"/>
            <a:ext cx="2520000" cy="2520000"/>
          </a:xfrm>
          <a:prstGeom prst="rect">
            <a:avLst/>
          </a:prstGeom>
        </p:spPr>
      </p:pic>
      <p:sp>
        <p:nvSpPr>
          <p:cNvPr id="31" name="文字方塊 30"/>
          <p:cNvSpPr txBox="1"/>
          <p:nvPr/>
        </p:nvSpPr>
        <p:spPr>
          <a:xfrm>
            <a:off x="1202907" y="2921167"/>
            <a:ext cx="3692580" cy="1015663"/>
          </a:xfrm>
          <a:custGeom>
            <a:avLst/>
            <a:gdLst>
              <a:gd name="connsiteX0" fmla="*/ 0 w 4055706"/>
              <a:gd name="connsiteY0" fmla="*/ 0 h 1015663"/>
              <a:gd name="connsiteX1" fmla="*/ 3547875 w 4055706"/>
              <a:gd name="connsiteY1" fmla="*/ 0 h 1015663"/>
              <a:gd name="connsiteX2" fmla="*/ 4055706 w 4055706"/>
              <a:gd name="connsiteY2" fmla="*/ 507832 h 1015663"/>
              <a:gd name="connsiteX3" fmla="*/ 3547875 w 4055706"/>
              <a:gd name="connsiteY3" fmla="*/ 1015663 h 1015663"/>
              <a:gd name="connsiteX4" fmla="*/ 0 w 4055706"/>
              <a:gd name="connsiteY4" fmla="*/ 1015663 h 1015663"/>
              <a:gd name="connsiteX5" fmla="*/ 0 w 4055706"/>
              <a:gd name="connsiteY5" fmla="*/ 0 h 1015663"/>
              <a:gd name="connsiteX0" fmla="*/ 0 w 3547875"/>
              <a:gd name="connsiteY0" fmla="*/ 0 h 1015663"/>
              <a:gd name="connsiteX1" fmla="*/ 3547875 w 3547875"/>
              <a:gd name="connsiteY1" fmla="*/ 0 h 1015663"/>
              <a:gd name="connsiteX2" fmla="*/ 3538470 w 3547875"/>
              <a:gd name="connsiteY2" fmla="*/ 517068 h 1015663"/>
              <a:gd name="connsiteX3" fmla="*/ 3547875 w 3547875"/>
              <a:gd name="connsiteY3" fmla="*/ 1015663 h 1015663"/>
              <a:gd name="connsiteX4" fmla="*/ 0 w 3547875"/>
              <a:gd name="connsiteY4" fmla="*/ 1015663 h 1015663"/>
              <a:gd name="connsiteX5" fmla="*/ 0 w 3547875"/>
              <a:gd name="connsiteY5"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7875" h="1015663">
                <a:moveTo>
                  <a:pt x="0" y="0"/>
                </a:moveTo>
                <a:lnTo>
                  <a:pt x="3547875" y="0"/>
                </a:lnTo>
                <a:lnTo>
                  <a:pt x="3538470" y="517068"/>
                </a:lnTo>
                <a:lnTo>
                  <a:pt x="3547875" y="1015663"/>
                </a:lnTo>
                <a:lnTo>
                  <a:pt x="0" y="1015663"/>
                </a:lnTo>
                <a:lnTo>
                  <a:pt x="0" y="0"/>
                </a:lnTo>
                <a:close/>
              </a:path>
            </a:pathLst>
          </a:custGeom>
          <a:noFill/>
          <a:ln w="76200">
            <a:noFill/>
          </a:ln>
        </p:spPr>
        <p:txBody>
          <a:bodyPr wrap="square" rtlCol="0" anchor="ctr">
            <a:spAutoFit/>
          </a:bodyPr>
          <a:lstStyle/>
          <a:p>
            <a:pPr lvl="0" algn="ctr"/>
            <a:r>
              <a:rPr lang="en-US" altLang="zh-TW" sz="6000" dirty="0">
                <a:solidFill>
                  <a:schemeClr val="bg1"/>
                </a:solidFill>
                <a:latin typeface="Arial Rounded MT Bold" panose="020F0704030504030204" pitchFamily="34" charset="0"/>
                <a:ea typeface="AnnyantRoman" panose="02000600000000000000" pitchFamily="2" charset="-128"/>
                <a:cs typeface="Arial" panose="020B0604020202020204" pitchFamily="34" charset="0"/>
              </a:rPr>
              <a:t>AGENDA</a:t>
            </a:r>
          </a:p>
        </p:txBody>
      </p:sp>
      <p:sp>
        <p:nvSpPr>
          <p:cNvPr id="41" name="矩形 40"/>
          <p:cNvSpPr>
            <a:spLocks noChangeAspect="1"/>
          </p:cNvSpPr>
          <p:nvPr/>
        </p:nvSpPr>
        <p:spPr>
          <a:xfrm>
            <a:off x="308528" y="365813"/>
            <a:ext cx="5481339" cy="612637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a:spLocks noChangeAspect="1"/>
          </p:cNvSpPr>
          <p:nvPr/>
        </p:nvSpPr>
        <p:spPr>
          <a:xfrm>
            <a:off x="6406928" y="365813"/>
            <a:ext cx="5481339" cy="6126372"/>
          </a:xfrm>
          <a:prstGeom prst="rect">
            <a:avLst/>
          </a:prstGeom>
          <a:noFill/>
          <a:ln w="7620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片 43"/>
          <p:cNvPicPr>
            <a:picLocks noChangeAspect="1"/>
          </p:cNvPicPr>
          <p:nvPr/>
        </p:nvPicPr>
        <p:blipFill rotWithShape="1">
          <a:blip r:embed="rId2">
            <a:biLevel thresh="5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4780" t="4584" r="71731" b="70427"/>
          <a:stretch/>
        </p:blipFill>
        <p:spPr>
          <a:xfrm rot="8100000">
            <a:off x="3056484" y="4096688"/>
            <a:ext cx="2520000" cy="2520000"/>
          </a:xfrm>
          <a:prstGeom prst="rect">
            <a:avLst/>
          </a:prstGeom>
        </p:spPr>
      </p:pic>
    </p:spTree>
    <p:extLst>
      <p:ext uri="{BB962C8B-B14F-4D97-AF65-F5344CB8AC3E}">
        <p14:creationId xmlns:p14="http://schemas.microsoft.com/office/powerpoint/2010/main" val="248205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252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情緒分數</a:t>
              </a:r>
            </a:p>
          </p:txBody>
        </p:sp>
      </p:grpSp>
      <p:cxnSp>
        <p:nvCxnSpPr>
          <p:cNvPr id="64" name="直線接點 63"/>
          <p:cNvCxnSpPr/>
          <p:nvPr/>
        </p:nvCxnSpPr>
        <p:spPr>
          <a:xfrm flipH="1" flipV="1">
            <a:off x="160758649" y="0"/>
            <a:ext cx="0" cy="2564212"/>
          </a:xfrm>
          <a:prstGeom prst="line">
            <a:avLst/>
          </a:prstGeom>
          <a:ln w="38100">
            <a:solidFill>
              <a:schemeClr val="bg1"/>
            </a:solidFill>
            <a:headEnd type="none"/>
            <a:tailEnd w="lg" len="sm"/>
          </a:ln>
        </p:spPr>
        <p:style>
          <a:lnRef idx="1">
            <a:schemeClr val="accent1"/>
          </a:lnRef>
          <a:fillRef idx="0">
            <a:schemeClr val="accent1"/>
          </a:fillRef>
          <a:effectRef idx="0">
            <a:schemeClr val="accent1"/>
          </a:effectRef>
          <a:fontRef idx="minor">
            <a:schemeClr val="tx1"/>
          </a:fontRef>
        </p:style>
      </p:cxnSp>
      <p:pic>
        <p:nvPicPr>
          <p:cNvPr id="52" name="圖片 5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7869" y="4022293"/>
            <a:ext cx="1260000" cy="1260000"/>
          </a:xfrm>
          <a:prstGeom prst="rect">
            <a:avLst/>
          </a:prstGeom>
        </p:spPr>
      </p:pic>
      <p:grpSp>
        <p:nvGrpSpPr>
          <p:cNvPr id="8" name="群組 7"/>
          <p:cNvGrpSpPr/>
          <p:nvPr/>
        </p:nvGrpSpPr>
        <p:grpSpPr>
          <a:xfrm>
            <a:off x="3149067" y="3392293"/>
            <a:ext cx="2880000" cy="2520000"/>
            <a:chOff x="3288004" y="3347324"/>
            <a:chExt cx="2710562" cy="2160000"/>
          </a:xfrm>
        </p:grpSpPr>
        <p:sp>
          <p:nvSpPr>
            <p:cNvPr id="49" name="矩形 48"/>
            <p:cNvSpPr/>
            <p:nvPr/>
          </p:nvSpPr>
          <p:spPr>
            <a:xfrm>
              <a:off x="3298566" y="3347324"/>
              <a:ext cx="2700000" cy="2160000"/>
            </a:xfrm>
            <a:prstGeom prst="rect">
              <a:avLst/>
            </a:prstGeom>
            <a:solidFill>
              <a:srgbClr val="4CB897"/>
            </a:solidFill>
            <a:ln w="571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endParaRPr lang="en-US" altLang="zh-TW" sz="2800" b="1" spc="600" dirty="0">
                <a:solidFill>
                  <a:prstClr val="black"/>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4159204" y="3613197"/>
              <a:ext cx="1620000" cy="7200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solidFill>
                    <a:schemeClr val="tx1">
                      <a:lumMod val="65000"/>
                      <a:lumOff val="35000"/>
                    </a:schemeClr>
                  </a:solidFill>
                  <a:latin typeface="微軟正黑體" panose="020B0604030504040204" pitchFamily="34" charset="-120"/>
                  <a:ea typeface="微軟正黑體" panose="020B0604030504040204" pitchFamily="34" charset="-120"/>
                </a:rPr>
                <a:t>正向詞庫</a:t>
              </a:r>
            </a:p>
          </p:txBody>
        </p:sp>
        <p:sp>
          <p:nvSpPr>
            <p:cNvPr id="51" name="矩形 50"/>
            <p:cNvSpPr/>
            <p:nvPr/>
          </p:nvSpPr>
          <p:spPr>
            <a:xfrm>
              <a:off x="4158612" y="4526134"/>
              <a:ext cx="1620000" cy="7200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solidFill>
                    <a:schemeClr val="tx1">
                      <a:lumMod val="65000"/>
                      <a:lumOff val="35000"/>
                    </a:schemeClr>
                  </a:solidFill>
                  <a:latin typeface="微軟正黑體" panose="020B0604030504040204" pitchFamily="34" charset="-120"/>
                  <a:ea typeface="微軟正黑體" panose="020B0604030504040204" pitchFamily="34" charset="-120"/>
                </a:rPr>
                <a:t>負向詞庫</a:t>
              </a:r>
            </a:p>
          </p:txBody>
        </p:sp>
        <p:sp>
          <p:nvSpPr>
            <p:cNvPr id="63" name="矩形 62"/>
            <p:cNvSpPr/>
            <p:nvPr/>
          </p:nvSpPr>
          <p:spPr>
            <a:xfrm>
              <a:off x="3288004" y="3347324"/>
              <a:ext cx="900000" cy="2160000"/>
            </a:xfrm>
            <a:prstGeom prst="rect">
              <a:avLst/>
            </a:prstGeom>
            <a:solidFill>
              <a:srgbClr val="4CB897"/>
            </a:solidFill>
            <a:ln w="571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spc="600" dirty="0">
                  <a:solidFill>
                    <a:schemeClr val="bg1"/>
                  </a:solidFill>
                  <a:latin typeface="微軟正黑體" panose="020B0604030504040204" pitchFamily="34" charset="-120"/>
                  <a:ea typeface="微軟正黑體" panose="020B0604030504040204" pitchFamily="34" charset="-120"/>
                </a:rPr>
                <a:t>人工建置</a:t>
              </a:r>
            </a:p>
          </p:txBody>
        </p:sp>
      </p:grpSp>
      <p:grpSp>
        <p:nvGrpSpPr>
          <p:cNvPr id="76" name="群組 75"/>
          <p:cNvGrpSpPr/>
          <p:nvPr/>
        </p:nvGrpSpPr>
        <p:grpSpPr>
          <a:xfrm>
            <a:off x="11961306" y="-5248"/>
            <a:ext cx="0" cy="5927036"/>
            <a:chOff x="11880026" y="-16573"/>
            <a:chExt cx="0" cy="5927036"/>
          </a:xfrm>
        </p:grpSpPr>
        <p:cxnSp>
          <p:nvCxnSpPr>
            <p:cNvPr id="84" name="直線接點 83"/>
            <p:cNvCxnSpPr/>
            <p:nvPr/>
          </p:nvCxnSpPr>
          <p:spPr>
            <a:xfrm flipV="1">
              <a:off x="11880026" y="-16573"/>
              <a:ext cx="0" cy="2520000"/>
            </a:xfrm>
            <a:prstGeom prst="line">
              <a:avLst/>
            </a:prstGeom>
            <a:ln w="50800">
              <a:solidFill>
                <a:schemeClr val="bg1"/>
              </a:solidFill>
              <a:headEnd type="none"/>
              <a:tailEnd w="lg" len="sm"/>
            </a:ln>
          </p:spPr>
          <p:style>
            <a:lnRef idx="1">
              <a:schemeClr val="accent1"/>
            </a:lnRef>
            <a:fillRef idx="0">
              <a:schemeClr val="accent1"/>
            </a:fillRef>
            <a:effectRef idx="0">
              <a:schemeClr val="accent1"/>
            </a:effectRef>
            <a:fontRef idx="minor">
              <a:schemeClr val="tx1"/>
            </a:fontRef>
          </p:style>
        </p:cxnSp>
        <p:cxnSp>
          <p:nvCxnSpPr>
            <p:cNvPr id="85" name="直線接點 84"/>
            <p:cNvCxnSpPr/>
            <p:nvPr/>
          </p:nvCxnSpPr>
          <p:spPr>
            <a:xfrm flipV="1">
              <a:off x="11880026" y="2503427"/>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cxnSp>
        <p:nvCxnSpPr>
          <p:cNvPr id="86" name="直線接點 85"/>
          <p:cNvCxnSpPr/>
          <p:nvPr/>
        </p:nvCxnSpPr>
        <p:spPr>
          <a:xfrm>
            <a:off x="4761306" y="290215"/>
            <a:ext cx="7200000" cy="0"/>
          </a:xfrm>
          <a:prstGeom prst="line">
            <a:avLst/>
          </a:prstGeom>
          <a:ln w="50800">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9402203" y="592935"/>
            <a:ext cx="2199989" cy="1585231"/>
            <a:chOff x="9402203" y="592935"/>
            <a:chExt cx="2199989" cy="1585231"/>
          </a:xfrm>
        </p:grpSpPr>
        <p:grpSp>
          <p:nvGrpSpPr>
            <p:cNvPr id="88" name="群組 87"/>
            <p:cNvGrpSpPr/>
            <p:nvPr/>
          </p:nvGrpSpPr>
          <p:grpSpPr>
            <a:xfrm flipH="1" flipV="1">
              <a:off x="9807835" y="592935"/>
              <a:ext cx="1794357" cy="1585231"/>
              <a:chOff x="242282" y="4963371"/>
              <a:chExt cx="1794357" cy="1585231"/>
            </a:xfrm>
          </p:grpSpPr>
          <p:grpSp>
            <p:nvGrpSpPr>
              <p:cNvPr id="90" name="群組 89"/>
              <p:cNvGrpSpPr/>
              <p:nvPr/>
            </p:nvGrpSpPr>
            <p:grpSpPr>
              <a:xfrm flipV="1">
                <a:off x="242282" y="4963371"/>
                <a:ext cx="1457999" cy="1585231"/>
                <a:chOff x="802762" y="4831291"/>
                <a:chExt cx="1457999" cy="1585231"/>
              </a:xfrm>
            </p:grpSpPr>
            <p:sp>
              <p:nvSpPr>
                <p:cNvPr id="92" name="矩形 91"/>
                <p:cNvSpPr>
                  <a:spLocks noChangeAspect="1"/>
                </p:cNvSpPr>
                <p:nvPr/>
              </p:nvSpPr>
              <p:spPr>
                <a:xfrm rot="600000">
                  <a:off x="802762" y="4927600"/>
                  <a:ext cx="1080000" cy="1080000"/>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a:spLocks noChangeAspect="1"/>
                </p:cNvSpPr>
                <p:nvPr/>
              </p:nvSpPr>
              <p:spPr>
                <a:xfrm rot="1800000">
                  <a:off x="1504761" y="4831291"/>
                  <a:ext cx="756000" cy="756000"/>
                </a:xfrm>
                <a:prstGeom prst="rect">
                  <a:avLst/>
                </a:prstGeom>
                <a:noFill/>
                <a:ln w="635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a:spLocks noChangeAspect="1"/>
                </p:cNvSpPr>
                <p:nvPr/>
              </p:nvSpPr>
              <p:spPr>
                <a:xfrm rot="2700000">
                  <a:off x="919043" y="5948522"/>
                  <a:ext cx="468000" cy="468000"/>
                </a:xfrm>
                <a:prstGeom prst="rect">
                  <a:avLst/>
                </a:prstGeom>
                <a:noFill/>
                <a:ln w="508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1" name="矩形 90"/>
              <p:cNvSpPr>
                <a:spLocks noChangeAspect="1"/>
              </p:cNvSpPr>
              <p:nvPr/>
            </p:nvSpPr>
            <p:spPr>
              <a:xfrm rot="900000" flipV="1">
                <a:off x="1640639" y="6097361"/>
                <a:ext cx="396000" cy="396000"/>
              </a:xfrm>
              <a:prstGeom prst="rect">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9" name="矩形 88"/>
            <p:cNvSpPr>
              <a:spLocks noChangeAspect="1"/>
            </p:cNvSpPr>
            <p:nvPr/>
          </p:nvSpPr>
          <p:spPr>
            <a:xfrm rot="18900000" flipH="1">
              <a:off x="9402203" y="659678"/>
              <a:ext cx="252000" cy="252000"/>
            </a:xfrm>
            <a:prstGeom prst="rect">
              <a:avLst/>
            </a:prstGeom>
            <a:noFill/>
            <a:ln w="381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5" name="直線接點 94"/>
          <p:cNvCxnSpPr/>
          <p:nvPr/>
        </p:nvCxnSpPr>
        <p:spPr>
          <a:xfrm>
            <a:off x="242282" y="3450964"/>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96" name="群組 95"/>
          <p:cNvGrpSpPr/>
          <p:nvPr/>
        </p:nvGrpSpPr>
        <p:grpSpPr>
          <a:xfrm>
            <a:off x="242282" y="4963371"/>
            <a:ext cx="2197331" cy="1585231"/>
            <a:chOff x="242282" y="4963371"/>
            <a:chExt cx="2197331" cy="1585231"/>
          </a:xfrm>
        </p:grpSpPr>
        <p:grpSp>
          <p:nvGrpSpPr>
            <p:cNvPr id="97" name="群組 96"/>
            <p:cNvGrpSpPr/>
            <p:nvPr/>
          </p:nvGrpSpPr>
          <p:grpSpPr>
            <a:xfrm>
              <a:off x="242282" y="4963371"/>
              <a:ext cx="1794357" cy="1585231"/>
              <a:chOff x="242282" y="4963371"/>
              <a:chExt cx="1794357" cy="1585231"/>
            </a:xfrm>
          </p:grpSpPr>
          <p:grpSp>
            <p:nvGrpSpPr>
              <p:cNvPr id="99" name="群組 98"/>
              <p:cNvGrpSpPr/>
              <p:nvPr/>
            </p:nvGrpSpPr>
            <p:grpSpPr>
              <a:xfrm flipV="1">
                <a:off x="242282" y="4963371"/>
                <a:ext cx="1457999" cy="1585231"/>
                <a:chOff x="802762" y="4831291"/>
                <a:chExt cx="1457999" cy="1585231"/>
              </a:xfrm>
            </p:grpSpPr>
            <p:sp>
              <p:nvSpPr>
                <p:cNvPr id="101" name="矩形 100"/>
                <p:cNvSpPr>
                  <a:spLocks noChangeAspect="1"/>
                </p:cNvSpPr>
                <p:nvPr/>
              </p:nvSpPr>
              <p:spPr>
                <a:xfrm rot="600000">
                  <a:off x="802762" y="4927600"/>
                  <a:ext cx="1080000" cy="10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a:spLocks noChangeAspect="1"/>
                </p:cNvSpPr>
                <p:nvPr/>
              </p:nvSpPr>
              <p:spPr>
                <a:xfrm rot="1800000">
                  <a:off x="1504761" y="4831291"/>
                  <a:ext cx="756000" cy="756000"/>
                </a:xfrm>
                <a:prstGeom prst="rect">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a:spLocks noChangeAspect="1"/>
                </p:cNvSpPr>
                <p:nvPr/>
              </p:nvSpPr>
              <p:spPr>
                <a:xfrm rot="2700000">
                  <a:off x="919043" y="5948522"/>
                  <a:ext cx="468000" cy="468000"/>
                </a:xfrm>
                <a:prstGeom prst="rect">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0" name="矩形 99"/>
              <p:cNvSpPr>
                <a:spLocks noChangeAspect="1"/>
              </p:cNvSpPr>
              <p:nvPr/>
            </p:nvSpPr>
            <p:spPr>
              <a:xfrm rot="900000" flipV="1">
                <a:off x="1640639" y="6097361"/>
                <a:ext cx="396000" cy="396000"/>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8" name="矩形 97"/>
            <p:cNvSpPr>
              <a:spLocks noChangeAspect="1"/>
            </p:cNvSpPr>
            <p:nvPr/>
          </p:nvSpPr>
          <p:spPr>
            <a:xfrm rot="18900000" flipV="1">
              <a:off x="2187613" y="6233669"/>
              <a:ext cx="252000" cy="252000"/>
            </a:xfrm>
            <a:prstGeom prst="rect">
              <a:avLst/>
            </a:prstGeom>
            <a:solidFill>
              <a:srgbClr val="94DFB3">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3" name="向右箭號 42"/>
          <p:cNvSpPr/>
          <p:nvPr/>
        </p:nvSpPr>
        <p:spPr>
          <a:xfrm>
            <a:off x="2392249" y="4218270"/>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 name="圖片 1"/>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706394" y="3725482"/>
            <a:ext cx="1800000" cy="1800000"/>
          </a:xfrm>
          <a:prstGeom prst="rect">
            <a:avLst/>
          </a:prstGeom>
        </p:spPr>
      </p:pic>
      <p:sp>
        <p:nvSpPr>
          <p:cNvPr id="54" name="向右箭號 53"/>
          <p:cNvSpPr/>
          <p:nvPr/>
        </p:nvSpPr>
        <p:spPr>
          <a:xfrm>
            <a:off x="8842732" y="4218270"/>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5" name="圖片 4"/>
          <p:cNvPicPr>
            <a:picLocks noChangeAspect="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13291" y="3138807"/>
            <a:ext cx="1260000" cy="1260000"/>
          </a:xfrm>
          <a:prstGeom prst="rect">
            <a:avLst/>
          </a:prstGeom>
        </p:spPr>
      </p:pic>
      <p:pic>
        <p:nvPicPr>
          <p:cNvPr id="7" name="圖片 6"/>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2606" y="4771048"/>
            <a:ext cx="1260000" cy="1260000"/>
          </a:xfrm>
          <a:prstGeom prst="rect">
            <a:avLst/>
          </a:prstGeom>
        </p:spPr>
      </p:pic>
      <p:sp>
        <p:nvSpPr>
          <p:cNvPr id="55" name="向右箭號 54"/>
          <p:cNvSpPr/>
          <p:nvPr/>
        </p:nvSpPr>
        <p:spPr>
          <a:xfrm rot="20100000">
            <a:off x="6393263" y="3805860"/>
            <a:ext cx="540000" cy="720000"/>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6" name="向右箭號 55"/>
          <p:cNvSpPr/>
          <p:nvPr/>
        </p:nvSpPr>
        <p:spPr>
          <a:xfrm rot="1500000">
            <a:off x="6393264" y="4896081"/>
            <a:ext cx="540000" cy="720000"/>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1" name="矩形 40"/>
          <p:cNvSpPr/>
          <p:nvPr/>
        </p:nvSpPr>
        <p:spPr>
          <a:xfrm>
            <a:off x="9704346" y="5382702"/>
            <a:ext cx="1800000" cy="9000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65000"/>
                    <a:lumOff val="35000"/>
                  </a:schemeClr>
                </a:solidFill>
                <a:latin typeface="微軟正黑體" panose="020B0604030504040204" pitchFamily="34" charset="-120"/>
                <a:ea typeface="微軟正黑體" panose="020B0604030504040204" pitchFamily="34" charset="-120"/>
              </a:rPr>
              <a:t>單篇文章</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lgn="ctr"/>
            <a:r>
              <a:rPr lang="zh-TW" altLang="en-US" sz="2400" b="1" dirty="0">
                <a:solidFill>
                  <a:schemeClr val="tx1">
                    <a:lumMod val="65000"/>
                    <a:lumOff val="35000"/>
                  </a:schemeClr>
                </a:solidFill>
                <a:latin typeface="微軟正黑體" panose="020B0604030504040204" pitchFamily="34" charset="-120"/>
                <a:ea typeface="微軟正黑體" panose="020B0604030504040204" pitchFamily="34" charset="-120"/>
              </a:rPr>
              <a:t>情緒分數</a:t>
            </a:r>
          </a:p>
        </p:txBody>
      </p:sp>
    </p:spTree>
    <p:extLst>
      <p:ext uri="{BB962C8B-B14F-4D97-AF65-F5344CB8AC3E}">
        <p14:creationId xmlns:p14="http://schemas.microsoft.com/office/powerpoint/2010/main" val="60934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252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情緒分數</a:t>
              </a:r>
            </a:p>
          </p:txBody>
        </p:sp>
      </p:grpSp>
      <p:cxnSp>
        <p:nvCxnSpPr>
          <p:cNvPr id="64" name="直線接點 63"/>
          <p:cNvCxnSpPr/>
          <p:nvPr/>
        </p:nvCxnSpPr>
        <p:spPr>
          <a:xfrm flipH="1" flipV="1">
            <a:off x="160758649" y="0"/>
            <a:ext cx="0" cy="2564212"/>
          </a:xfrm>
          <a:prstGeom prst="line">
            <a:avLst/>
          </a:prstGeom>
          <a:ln w="38100">
            <a:solidFill>
              <a:schemeClr val="bg1"/>
            </a:solidFill>
            <a:headEnd type="none"/>
            <a:tailEnd w="lg" len="sm"/>
          </a:ln>
        </p:spPr>
        <p:style>
          <a:lnRef idx="1">
            <a:schemeClr val="accent1"/>
          </a:lnRef>
          <a:fillRef idx="0">
            <a:schemeClr val="accent1"/>
          </a:fillRef>
          <a:effectRef idx="0">
            <a:schemeClr val="accent1"/>
          </a:effectRef>
          <a:fontRef idx="minor">
            <a:schemeClr val="tx1"/>
          </a:fontRef>
        </p:style>
      </p:cxnSp>
      <p:grpSp>
        <p:nvGrpSpPr>
          <p:cNvPr id="74" name="群組 73"/>
          <p:cNvGrpSpPr/>
          <p:nvPr/>
        </p:nvGrpSpPr>
        <p:grpSpPr>
          <a:xfrm>
            <a:off x="11961306" y="-5248"/>
            <a:ext cx="0" cy="5927036"/>
            <a:chOff x="11880026" y="-16573"/>
            <a:chExt cx="0" cy="5927036"/>
          </a:xfrm>
        </p:grpSpPr>
        <p:cxnSp>
          <p:nvCxnSpPr>
            <p:cNvPr id="104" name="直線接點 103"/>
            <p:cNvCxnSpPr/>
            <p:nvPr/>
          </p:nvCxnSpPr>
          <p:spPr>
            <a:xfrm flipV="1">
              <a:off x="11880026" y="-16573"/>
              <a:ext cx="0" cy="2520000"/>
            </a:xfrm>
            <a:prstGeom prst="line">
              <a:avLst/>
            </a:prstGeom>
            <a:ln w="50800">
              <a:solidFill>
                <a:schemeClr val="bg1"/>
              </a:solidFill>
              <a:headEnd type="none"/>
              <a:tailEnd w="lg" len="sm"/>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flipV="1">
              <a:off x="11880026" y="2503427"/>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cxnSp>
        <p:nvCxnSpPr>
          <p:cNvPr id="112" name="直線接點 111"/>
          <p:cNvCxnSpPr/>
          <p:nvPr/>
        </p:nvCxnSpPr>
        <p:spPr>
          <a:xfrm>
            <a:off x="4761306" y="290215"/>
            <a:ext cx="7200000" cy="0"/>
          </a:xfrm>
          <a:prstGeom prst="line">
            <a:avLst/>
          </a:prstGeom>
          <a:ln w="50800">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77" name="群組 76"/>
          <p:cNvGrpSpPr/>
          <p:nvPr/>
        </p:nvGrpSpPr>
        <p:grpSpPr>
          <a:xfrm>
            <a:off x="9402203" y="592935"/>
            <a:ext cx="2199989" cy="1585231"/>
            <a:chOff x="9402203" y="592935"/>
            <a:chExt cx="2199989" cy="1585231"/>
          </a:xfrm>
        </p:grpSpPr>
        <p:grpSp>
          <p:nvGrpSpPr>
            <p:cNvPr id="56" name="群組 55"/>
            <p:cNvGrpSpPr/>
            <p:nvPr/>
          </p:nvGrpSpPr>
          <p:grpSpPr>
            <a:xfrm flipH="1" flipV="1">
              <a:off x="9807835" y="592935"/>
              <a:ext cx="1794357" cy="1585231"/>
              <a:chOff x="242282" y="4963371"/>
              <a:chExt cx="1794357" cy="1585231"/>
            </a:xfrm>
          </p:grpSpPr>
          <p:grpSp>
            <p:nvGrpSpPr>
              <p:cNvPr id="57" name="群組 56"/>
              <p:cNvGrpSpPr/>
              <p:nvPr/>
            </p:nvGrpSpPr>
            <p:grpSpPr>
              <a:xfrm flipV="1">
                <a:off x="242282" y="4963371"/>
                <a:ext cx="1457999" cy="1585231"/>
                <a:chOff x="802762" y="4831291"/>
                <a:chExt cx="1457999" cy="1585231"/>
              </a:xfrm>
            </p:grpSpPr>
            <p:sp>
              <p:nvSpPr>
                <p:cNvPr id="59" name="矩形 58"/>
                <p:cNvSpPr>
                  <a:spLocks noChangeAspect="1"/>
                </p:cNvSpPr>
                <p:nvPr/>
              </p:nvSpPr>
              <p:spPr>
                <a:xfrm rot="600000">
                  <a:off x="802762" y="4927600"/>
                  <a:ext cx="1080000" cy="1080000"/>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a:spLocks noChangeAspect="1"/>
                </p:cNvSpPr>
                <p:nvPr/>
              </p:nvSpPr>
              <p:spPr>
                <a:xfrm rot="1800000">
                  <a:off x="1504761" y="4831291"/>
                  <a:ext cx="756000" cy="756000"/>
                </a:xfrm>
                <a:prstGeom prst="rect">
                  <a:avLst/>
                </a:prstGeom>
                <a:noFill/>
                <a:ln w="635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a:spLocks noChangeAspect="1"/>
                </p:cNvSpPr>
                <p:nvPr/>
              </p:nvSpPr>
              <p:spPr>
                <a:xfrm rot="2700000">
                  <a:off x="919043" y="5948522"/>
                  <a:ext cx="468000" cy="468000"/>
                </a:xfrm>
                <a:prstGeom prst="rect">
                  <a:avLst/>
                </a:prstGeom>
                <a:noFill/>
                <a:ln w="508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8" name="矩形 57"/>
              <p:cNvSpPr>
                <a:spLocks noChangeAspect="1"/>
              </p:cNvSpPr>
              <p:nvPr/>
            </p:nvSpPr>
            <p:spPr>
              <a:xfrm rot="900000" flipV="1">
                <a:off x="1640639" y="6097361"/>
                <a:ext cx="396000" cy="396000"/>
              </a:xfrm>
              <a:prstGeom prst="rect">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3" name="矩形 112"/>
            <p:cNvSpPr>
              <a:spLocks noChangeAspect="1"/>
            </p:cNvSpPr>
            <p:nvPr/>
          </p:nvSpPr>
          <p:spPr>
            <a:xfrm rot="18900000" flipH="1">
              <a:off x="9402203" y="659678"/>
              <a:ext cx="252000" cy="252000"/>
            </a:xfrm>
            <a:prstGeom prst="rect">
              <a:avLst/>
            </a:prstGeom>
            <a:noFill/>
            <a:ln w="3810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7" name="直線接點 126"/>
          <p:cNvCxnSpPr/>
          <p:nvPr/>
        </p:nvCxnSpPr>
        <p:spPr>
          <a:xfrm>
            <a:off x="242282" y="3450964"/>
            <a:ext cx="0" cy="3407036"/>
          </a:xfrm>
          <a:prstGeom prst="line">
            <a:avLst/>
          </a:prstGeom>
          <a:ln w="50800">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88" name="群組 87"/>
          <p:cNvGrpSpPr/>
          <p:nvPr/>
        </p:nvGrpSpPr>
        <p:grpSpPr>
          <a:xfrm>
            <a:off x="242282" y="4963371"/>
            <a:ext cx="2197331" cy="1585231"/>
            <a:chOff x="242282" y="4963371"/>
            <a:chExt cx="2197331" cy="1585231"/>
          </a:xfrm>
        </p:grpSpPr>
        <p:grpSp>
          <p:nvGrpSpPr>
            <p:cNvPr id="7" name="群組 6"/>
            <p:cNvGrpSpPr/>
            <p:nvPr/>
          </p:nvGrpSpPr>
          <p:grpSpPr>
            <a:xfrm>
              <a:off x="242282" y="4963371"/>
              <a:ext cx="1794357" cy="1585231"/>
              <a:chOff x="242282" y="4963371"/>
              <a:chExt cx="1794357" cy="1585231"/>
            </a:xfrm>
          </p:grpSpPr>
          <p:grpSp>
            <p:nvGrpSpPr>
              <p:cNvPr id="4" name="群組 3"/>
              <p:cNvGrpSpPr/>
              <p:nvPr/>
            </p:nvGrpSpPr>
            <p:grpSpPr>
              <a:xfrm flipV="1">
                <a:off x="242282" y="4963371"/>
                <a:ext cx="1457999" cy="1585231"/>
                <a:chOff x="802762" y="4831291"/>
                <a:chExt cx="1457999" cy="1585231"/>
              </a:xfrm>
            </p:grpSpPr>
            <p:sp>
              <p:nvSpPr>
                <p:cNvPr id="2" name="矩形 1"/>
                <p:cNvSpPr>
                  <a:spLocks noChangeAspect="1"/>
                </p:cNvSpPr>
                <p:nvPr/>
              </p:nvSpPr>
              <p:spPr>
                <a:xfrm rot="600000">
                  <a:off x="802762" y="4927600"/>
                  <a:ext cx="1080000" cy="10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a:spLocks noChangeAspect="1"/>
                </p:cNvSpPr>
                <p:nvPr/>
              </p:nvSpPr>
              <p:spPr>
                <a:xfrm rot="1800000">
                  <a:off x="1504761" y="4831291"/>
                  <a:ext cx="756000" cy="756000"/>
                </a:xfrm>
                <a:prstGeom prst="rect">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a:spLocks noChangeAspect="1"/>
                </p:cNvSpPr>
                <p:nvPr/>
              </p:nvSpPr>
              <p:spPr>
                <a:xfrm rot="2700000">
                  <a:off x="919043" y="5948522"/>
                  <a:ext cx="468000" cy="468000"/>
                </a:xfrm>
                <a:prstGeom prst="rect">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矩形 54"/>
              <p:cNvSpPr>
                <a:spLocks noChangeAspect="1"/>
              </p:cNvSpPr>
              <p:nvPr/>
            </p:nvSpPr>
            <p:spPr>
              <a:xfrm rot="900000" flipV="1">
                <a:off x="1640639" y="6097361"/>
                <a:ext cx="396000" cy="396000"/>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4" name="矩形 123"/>
            <p:cNvSpPr>
              <a:spLocks noChangeAspect="1"/>
            </p:cNvSpPr>
            <p:nvPr/>
          </p:nvSpPr>
          <p:spPr>
            <a:xfrm rot="18900000" flipV="1">
              <a:off x="2187613" y="6233669"/>
              <a:ext cx="252000" cy="252000"/>
            </a:xfrm>
            <a:prstGeom prst="rect">
              <a:avLst/>
            </a:prstGeom>
            <a:solidFill>
              <a:srgbClr val="94DFB3">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6" name="向右箭號 65"/>
          <p:cNvSpPr/>
          <p:nvPr/>
        </p:nvSpPr>
        <p:spPr>
          <a:xfrm>
            <a:off x="4111196" y="4350726"/>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8" name="向右箭號 67"/>
          <p:cNvSpPr/>
          <p:nvPr/>
        </p:nvSpPr>
        <p:spPr>
          <a:xfrm>
            <a:off x="7543882" y="4350726"/>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75" name="圖片 74"/>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32422" y="4080726"/>
            <a:ext cx="1260000" cy="1260000"/>
          </a:xfrm>
          <a:prstGeom prst="rect">
            <a:avLst/>
          </a:prstGeom>
        </p:spPr>
      </p:pic>
      <p:grpSp>
        <p:nvGrpSpPr>
          <p:cNvPr id="89" name="群組 88"/>
          <p:cNvGrpSpPr/>
          <p:nvPr/>
        </p:nvGrpSpPr>
        <p:grpSpPr>
          <a:xfrm>
            <a:off x="5035011" y="2761166"/>
            <a:ext cx="2166522" cy="3899120"/>
            <a:chOff x="9066996" y="31276"/>
            <a:chExt cx="2166522" cy="3899120"/>
          </a:xfrm>
        </p:grpSpPr>
        <p:sp>
          <p:nvSpPr>
            <p:cNvPr id="91" name="圖案 90"/>
            <p:cNvSpPr>
              <a:spLocks noChangeAspect="1"/>
            </p:cNvSpPr>
            <p:nvPr/>
          </p:nvSpPr>
          <p:spPr>
            <a:xfrm>
              <a:off x="9066996" y="31276"/>
              <a:ext cx="2160000" cy="2160329"/>
            </a:xfrm>
            <a:prstGeom prst="leftCircularArrow">
              <a:avLst>
                <a:gd name="adj1" fmla="val 7549"/>
                <a:gd name="adj2" fmla="val 1142322"/>
                <a:gd name="adj3" fmla="val 6354791"/>
                <a:gd name="adj4" fmla="val 3062736"/>
                <a:gd name="adj5" fmla="val 11320"/>
              </a:avLst>
            </a:prstGeom>
            <a:solidFill>
              <a:srgbClr val="94DFB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2" name="圖案 91"/>
            <p:cNvSpPr>
              <a:spLocks noChangeAspect="1"/>
            </p:cNvSpPr>
            <p:nvPr/>
          </p:nvSpPr>
          <p:spPr>
            <a:xfrm flipH="1" flipV="1">
              <a:off x="9073518" y="1770067"/>
              <a:ext cx="2160000" cy="2160329"/>
            </a:xfrm>
            <a:prstGeom prst="leftCircularArrow">
              <a:avLst>
                <a:gd name="adj1" fmla="val 7549"/>
                <a:gd name="adj2" fmla="val 0"/>
                <a:gd name="adj3" fmla="val 6354791"/>
                <a:gd name="adj4" fmla="val 3062736"/>
                <a:gd name="adj5" fmla="val 11320"/>
              </a:avLst>
            </a:prstGeom>
            <a:solidFill>
              <a:srgbClr val="94DFB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矩形 92"/>
            <p:cNvSpPr/>
            <p:nvPr/>
          </p:nvSpPr>
          <p:spPr>
            <a:xfrm>
              <a:off x="9350942" y="2503491"/>
              <a:ext cx="1637848" cy="954107"/>
            </a:xfrm>
            <a:prstGeom prst="rect">
              <a:avLst/>
            </a:prstGeom>
            <a:noFill/>
            <a:ln w="57150">
              <a:noFill/>
            </a:ln>
          </p:spPr>
          <p:txBody>
            <a:bodyPr wrap="square">
              <a:spAutoFit/>
            </a:bodyPr>
            <a:lstStyle/>
            <a:p>
              <a:pPr algn="ctr"/>
              <a:r>
                <a:rPr lang="zh-TW" altLang="zh-TW" sz="2800" b="1" dirty="0">
                  <a:solidFill>
                    <a:schemeClr val="tx1">
                      <a:lumMod val="65000"/>
                      <a:lumOff val="35000"/>
                    </a:schemeClr>
                  </a:solidFill>
                  <a:latin typeface="微軟正黑體" panose="020B0604030504040204" pitchFamily="34" charset="-120"/>
                  <a:ea typeface="微軟正黑體" panose="020B0604030504040204" pitchFamily="34" charset="-120"/>
                </a:rPr>
                <a:t>鞋履外型與質感</a:t>
              </a:r>
              <a:endPar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grpSp>
      <p:pic>
        <p:nvPicPr>
          <p:cNvPr id="39" name="Picture 6" descr="「nike logo」的圖片搜尋結果"/>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1949" t="12523" r="2095" b="2810"/>
          <a:stretch/>
        </p:blipFill>
        <p:spPr bwMode="auto">
          <a:xfrm>
            <a:off x="5533361" y="3441654"/>
            <a:ext cx="1209041" cy="78232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8744122" y="3990726"/>
            <a:ext cx="2700000" cy="1440000"/>
          </a:xfrm>
          <a:prstGeom prst="rect">
            <a:avLst/>
          </a:prstGeom>
          <a:no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rPr>
              <a:t>各品牌各主題</a:t>
            </a:r>
            <a:endParaRPr lang="en-US" altLang="zh-TW" sz="28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tx1">
                    <a:lumMod val="65000"/>
                    <a:lumOff val="35000"/>
                  </a:schemeClr>
                </a:solidFill>
                <a:latin typeface="微軟正黑體" panose="020B0604030504040204" pitchFamily="34" charset="-120"/>
                <a:ea typeface="微軟正黑體" panose="020B0604030504040204" pitchFamily="34" charset="-120"/>
              </a:rPr>
              <a:t>之情緒分數</a:t>
            </a:r>
          </a:p>
        </p:txBody>
      </p:sp>
    </p:spTree>
    <p:extLst>
      <p:ext uri="{BB962C8B-B14F-4D97-AF65-F5344CB8AC3E}">
        <p14:creationId xmlns:p14="http://schemas.microsoft.com/office/powerpoint/2010/main" val="371768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六邊形 38"/>
          <p:cNvSpPr>
            <a:spLocks noChangeAspect="1"/>
          </p:cNvSpPr>
          <p:nvPr/>
        </p:nvSpPr>
        <p:spPr>
          <a:xfrm rot="2700000" flipH="1" flipV="1">
            <a:off x="963149" y="2359816"/>
            <a:ext cx="612000" cy="5324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6" name="矩形 25"/>
          <p:cNvSpPr/>
          <p:nvPr/>
        </p:nvSpPr>
        <p:spPr>
          <a:xfrm rot="5400000">
            <a:off x="-556475" y="1171029"/>
            <a:ext cx="2520000" cy="720000"/>
          </a:xfrm>
          <a:prstGeom prst="rect">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視覺化分析</a:t>
            </a:r>
          </a:p>
        </p:txBody>
      </p:sp>
      <p:cxnSp>
        <p:nvCxnSpPr>
          <p:cNvPr id="13" name="直線接點 12"/>
          <p:cNvCxnSpPr/>
          <p:nvPr/>
        </p:nvCxnSpPr>
        <p:spPr>
          <a:xfrm rot="5400000" flipH="1">
            <a:off x="-1095821" y="1443329"/>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343525" y="267559"/>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6200000" flipH="1" flipV="1">
            <a:off x="10426542" y="5418000"/>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026542" y="6646420"/>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2" name="六邊形 31"/>
          <p:cNvSpPr>
            <a:spLocks noChangeAspect="1"/>
          </p:cNvSpPr>
          <p:nvPr/>
        </p:nvSpPr>
        <p:spPr>
          <a:xfrm rot="7181258" flipH="1" flipV="1">
            <a:off x="10839326" y="5402468"/>
            <a:ext cx="1800000" cy="1565999"/>
          </a:xfrm>
          <a:prstGeom prst="hexagon">
            <a:avLst/>
          </a:prstGeom>
          <a:solidFill>
            <a:schemeClr val="bg2">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3" name="六邊形 32"/>
          <p:cNvSpPr>
            <a:spLocks noChangeAspect="1"/>
          </p:cNvSpPr>
          <p:nvPr/>
        </p:nvSpPr>
        <p:spPr>
          <a:xfrm rot="2695306" flipH="1" flipV="1">
            <a:off x="3709978" y="403614"/>
            <a:ext cx="720000" cy="626399"/>
          </a:xfrm>
          <a:prstGeom prst="hexagon">
            <a:avLst/>
          </a:prstGeom>
          <a:solidFill>
            <a:schemeClr val="bg2">
              <a:lumMod val="75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6224795" flipH="1" flipV="1">
            <a:off x="11118613" y="4887348"/>
            <a:ext cx="720000" cy="626399"/>
          </a:xfrm>
          <a:prstGeom prst="hexagon">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6" name="六邊形 35"/>
          <p:cNvSpPr>
            <a:spLocks noChangeAspect="1"/>
          </p:cNvSpPr>
          <p:nvPr/>
        </p:nvSpPr>
        <p:spPr>
          <a:xfrm rot="4057856" flipH="1" flipV="1">
            <a:off x="9206833" y="6239017"/>
            <a:ext cx="1152000" cy="100223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7" name="六邊形 36"/>
          <p:cNvSpPr>
            <a:spLocks noChangeAspect="1"/>
          </p:cNvSpPr>
          <p:nvPr/>
        </p:nvSpPr>
        <p:spPr>
          <a:xfrm rot="6346124" flipH="1" flipV="1">
            <a:off x="11057096" y="3896090"/>
            <a:ext cx="432000" cy="375840"/>
          </a:xfrm>
          <a:prstGeom prst="hexagon">
            <a:avLst/>
          </a:prstGeom>
          <a:solidFill>
            <a:schemeClr val="bg1">
              <a:lumMod val="6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六邊形 37"/>
          <p:cNvSpPr>
            <a:spLocks noChangeAspect="1"/>
          </p:cNvSpPr>
          <p:nvPr/>
        </p:nvSpPr>
        <p:spPr>
          <a:xfrm rot="4057856" flipH="1" flipV="1">
            <a:off x="1492944" y="-403025"/>
            <a:ext cx="1224000" cy="106487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42" name="六邊形 41"/>
          <p:cNvSpPr>
            <a:spLocks noChangeAspect="1"/>
          </p:cNvSpPr>
          <p:nvPr/>
        </p:nvSpPr>
        <p:spPr>
          <a:xfrm rot="2700000" flipH="1" flipV="1">
            <a:off x="7505841" y="5762647"/>
            <a:ext cx="972000" cy="8456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1593110" y="1290476"/>
            <a:ext cx="9360000" cy="4387715"/>
          </a:xfrm>
          <a:prstGeom prst="rect">
            <a:avLst/>
          </a:prstGeom>
        </p:spPr>
      </p:pic>
    </p:spTree>
    <p:extLst>
      <p:ext uri="{BB962C8B-B14F-4D97-AF65-F5344CB8AC3E}">
        <p14:creationId xmlns:p14="http://schemas.microsoft.com/office/powerpoint/2010/main" val="2519070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p:cNvPicPr>
            <a:picLocks noChangeAspect="1"/>
          </p:cNvPicPr>
          <p:nvPr/>
        </p:nvPicPr>
        <p:blipFill rotWithShape="1">
          <a:blip r:embed="rId3">
            <a:extLst>
              <a:ext uri="{28A0092B-C50C-407E-A947-70E740481C1C}">
                <a14:useLocalDpi xmlns:a14="http://schemas.microsoft.com/office/drawing/2010/main" val="0"/>
              </a:ext>
            </a:extLst>
          </a:blip>
          <a:srcRect l="27426" t="22903" r="427" b="5100"/>
          <a:stretch/>
        </p:blipFill>
        <p:spPr>
          <a:xfrm>
            <a:off x="1654885" y="1666604"/>
            <a:ext cx="9360000" cy="3925161"/>
          </a:xfrm>
          <a:prstGeom prst="rect">
            <a:avLst/>
          </a:prstGeom>
          <a:ln w="38100">
            <a:solidFill>
              <a:srgbClr val="4CB897"/>
            </a:solidFill>
          </a:ln>
        </p:spPr>
      </p:pic>
      <p:sp>
        <p:nvSpPr>
          <p:cNvPr id="39" name="六邊形 38"/>
          <p:cNvSpPr>
            <a:spLocks noChangeAspect="1"/>
          </p:cNvSpPr>
          <p:nvPr/>
        </p:nvSpPr>
        <p:spPr>
          <a:xfrm rot="2700000" flipH="1" flipV="1">
            <a:off x="963149" y="2359816"/>
            <a:ext cx="612000" cy="5324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6" name="矩形 25"/>
          <p:cNvSpPr/>
          <p:nvPr/>
        </p:nvSpPr>
        <p:spPr>
          <a:xfrm rot="5400000">
            <a:off x="-556475" y="1171029"/>
            <a:ext cx="2520000" cy="720000"/>
          </a:xfrm>
          <a:prstGeom prst="rect">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視覺化分析</a:t>
            </a:r>
          </a:p>
        </p:txBody>
      </p:sp>
      <p:grpSp>
        <p:nvGrpSpPr>
          <p:cNvPr id="7" name="群組 6"/>
          <p:cNvGrpSpPr>
            <a:grpSpLocks noChangeAspect="1"/>
          </p:cNvGrpSpPr>
          <p:nvPr/>
        </p:nvGrpSpPr>
        <p:grpSpPr>
          <a:xfrm>
            <a:off x="10147200" y="100991"/>
            <a:ext cx="1980000" cy="1980000"/>
            <a:chOff x="2042282" y="3400678"/>
            <a:chExt cx="2340001" cy="2340001"/>
          </a:xfrm>
        </p:grpSpPr>
        <p:sp>
          <p:nvSpPr>
            <p:cNvPr id="5" name="六邊形 4"/>
            <p:cNvSpPr/>
            <p:nvPr/>
          </p:nvSpPr>
          <p:spPr>
            <a:xfrm>
              <a:off x="2042282" y="3552778"/>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對應分析</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品牌地圖</a:t>
              </a:r>
            </a:p>
          </p:txBody>
        </p:sp>
        <p:sp>
          <p:nvSpPr>
            <p:cNvPr id="27" name="六邊形 26"/>
            <p:cNvSpPr/>
            <p:nvPr/>
          </p:nvSpPr>
          <p:spPr>
            <a:xfrm rot="5400000">
              <a:off x="2042281" y="3552779"/>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cxnSp>
        <p:nvCxnSpPr>
          <p:cNvPr id="13" name="直線接點 12"/>
          <p:cNvCxnSpPr/>
          <p:nvPr/>
        </p:nvCxnSpPr>
        <p:spPr>
          <a:xfrm rot="5400000" flipH="1">
            <a:off x="-1095821" y="1443329"/>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343525" y="267559"/>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6200000" flipH="1" flipV="1">
            <a:off x="10426542" y="5418000"/>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026542" y="6646420"/>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2" name="六邊形 31"/>
          <p:cNvSpPr>
            <a:spLocks noChangeAspect="1"/>
          </p:cNvSpPr>
          <p:nvPr/>
        </p:nvSpPr>
        <p:spPr>
          <a:xfrm rot="7181258" flipH="1" flipV="1">
            <a:off x="10839326" y="5402468"/>
            <a:ext cx="1800000" cy="1565999"/>
          </a:xfrm>
          <a:prstGeom prst="hexagon">
            <a:avLst/>
          </a:prstGeom>
          <a:solidFill>
            <a:schemeClr val="bg2">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3" name="六邊形 32"/>
          <p:cNvSpPr>
            <a:spLocks noChangeAspect="1"/>
          </p:cNvSpPr>
          <p:nvPr/>
        </p:nvSpPr>
        <p:spPr>
          <a:xfrm rot="2695306" flipH="1" flipV="1">
            <a:off x="3709978" y="403614"/>
            <a:ext cx="720000" cy="626399"/>
          </a:xfrm>
          <a:prstGeom prst="hexagon">
            <a:avLst/>
          </a:prstGeom>
          <a:solidFill>
            <a:schemeClr val="bg2">
              <a:lumMod val="75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6224795" flipH="1" flipV="1">
            <a:off x="11118613" y="4887348"/>
            <a:ext cx="720000" cy="626399"/>
          </a:xfrm>
          <a:prstGeom prst="hexagon">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6" name="六邊形 35"/>
          <p:cNvSpPr>
            <a:spLocks noChangeAspect="1"/>
          </p:cNvSpPr>
          <p:nvPr/>
        </p:nvSpPr>
        <p:spPr>
          <a:xfrm rot="4057856" flipH="1" flipV="1">
            <a:off x="9206833" y="6239017"/>
            <a:ext cx="1152000" cy="100223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7" name="六邊形 36"/>
          <p:cNvSpPr>
            <a:spLocks noChangeAspect="1"/>
          </p:cNvSpPr>
          <p:nvPr/>
        </p:nvSpPr>
        <p:spPr>
          <a:xfrm rot="6346124" flipH="1" flipV="1">
            <a:off x="11057096" y="3896090"/>
            <a:ext cx="432000" cy="375840"/>
          </a:xfrm>
          <a:prstGeom prst="hexagon">
            <a:avLst/>
          </a:prstGeom>
          <a:solidFill>
            <a:schemeClr val="bg1">
              <a:lumMod val="6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六邊形 37"/>
          <p:cNvSpPr>
            <a:spLocks noChangeAspect="1"/>
          </p:cNvSpPr>
          <p:nvPr/>
        </p:nvSpPr>
        <p:spPr>
          <a:xfrm rot="4057856" flipH="1" flipV="1">
            <a:off x="1492944" y="-403025"/>
            <a:ext cx="1224000" cy="106487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42" name="六邊形 41"/>
          <p:cNvSpPr>
            <a:spLocks noChangeAspect="1"/>
          </p:cNvSpPr>
          <p:nvPr/>
        </p:nvSpPr>
        <p:spPr>
          <a:xfrm rot="2700000" flipH="1" flipV="1">
            <a:off x="7505841" y="5762647"/>
            <a:ext cx="972000" cy="8456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673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rotWithShape="1">
          <a:blip r:embed="rId3">
            <a:extLst>
              <a:ext uri="{28A0092B-C50C-407E-A947-70E740481C1C}">
                <a14:useLocalDpi xmlns:a14="http://schemas.microsoft.com/office/drawing/2010/main" val="0"/>
              </a:ext>
            </a:extLst>
          </a:blip>
          <a:srcRect l="27314" t="21111" r="868" b="3824"/>
          <a:stretch/>
        </p:blipFill>
        <p:spPr>
          <a:xfrm>
            <a:off x="1653040" y="1666604"/>
            <a:ext cx="9360000" cy="4062158"/>
          </a:xfrm>
          <a:prstGeom prst="rect">
            <a:avLst/>
          </a:prstGeom>
          <a:ln w="38100">
            <a:solidFill>
              <a:srgbClr val="4CB897"/>
            </a:solidFill>
          </a:ln>
        </p:spPr>
      </p:pic>
      <p:sp>
        <p:nvSpPr>
          <p:cNvPr id="39" name="六邊形 38"/>
          <p:cNvSpPr>
            <a:spLocks noChangeAspect="1"/>
          </p:cNvSpPr>
          <p:nvPr/>
        </p:nvSpPr>
        <p:spPr>
          <a:xfrm rot="2700000" flipH="1" flipV="1">
            <a:off x="963149" y="2359816"/>
            <a:ext cx="612000" cy="5324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6" name="矩形 25"/>
          <p:cNvSpPr/>
          <p:nvPr/>
        </p:nvSpPr>
        <p:spPr>
          <a:xfrm rot="5400000">
            <a:off x="-556475" y="1171029"/>
            <a:ext cx="2520000" cy="720000"/>
          </a:xfrm>
          <a:prstGeom prst="rect">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視覺化分析</a:t>
            </a:r>
          </a:p>
        </p:txBody>
      </p:sp>
      <p:grpSp>
        <p:nvGrpSpPr>
          <p:cNvPr id="7" name="群組 6"/>
          <p:cNvGrpSpPr>
            <a:grpSpLocks noChangeAspect="1"/>
          </p:cNvGrpSpPr>
          <p:nvPr/>
        </p:nvGrpSpPr>
        <p:grpSpPr>
          <a:xfrm>
            <a:off x="10147200" y="100991"/>
            <a:ext cx="1980000" cy="1980000"/>
            <a:chOff x="2042282" y="3400678"/>
            <a:chExt cx="2340001" cy="2340001"/>
          </a:xfrm>
        </p:grpSpPr>
        <p:sp>
          <p:nvSpPr>
            <p:cNvPr id="5" name="六邊形 4"/>
            <p:cNvSpPr/>
            <p:nvPr/>
          </p:nvSpPr>
          <p:spPr>
            <a:xfrm>
              <a:off x="2042282" y="3552778"/>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評價變化趨勢圖</a:t>
              </a:r>
            </a:p>
          </p:txBody>
        </p:sp>
        <p:sp>
          <p:nvSpPr>
            <p:cNvPr id="27" name="六邊形 26"/>
            <p:cNvSpPr/>
            <p:nvPr/>
          </p:nvSpPr>
          <p:spPr>
            <a:xfrm rot="5400000">
              <a:off x="2042281" y="3552779"/>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cxnSp>
        <p:nvCxnSpPr>
          <p:cNvPr id="13" name="直線接點 12"/>
          <p:cNvCxnSpPr/>
          <p:nvPr/>
        </p:nvCxnSpPr>
        <p:spPr>
          <a:xfrm rot="5400000" flipH="1">
            <a:off x="-1095821" y="1443329"/>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343525" y="267559"/>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6200000" flipH="1" flipV="1">
            <a:off x="10426542" y="5418000"/>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026542" y="6646420"/>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2" name="六邊形 31"/>
          <p:cNvSpPr>
            <a:spLocks noChangeAspect="1"/>
          </p:cNvSpPr>
          <p:nvPr/>
        </p:nvSpPr>
        <p:spPr>
          <a:xfrm rot="7181258" flipH="1" flipV="1">
            <a:off x="10839326" y="5402468"/>
            <a:ext cx="1800000" cy="1565999"/>
          </a:xfrm>
          <a:prstGeom prst="hexagon">
            <a:avLst/>
          </a:prstGeom>
          <a:solidFill>
            <a:schemeClr val="bg2">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3" name="六邊形 32"/>
          <p:cNvSpPr>
            <a:spLocks noChangeAspect="1"/>
          </p:cNvSpPr>
          <p:nvPr/>
        </p:nvSpPr>
        <p:spPr>
          <a:xfrm rot="2695306" flipH="1" flipV="1">
            <a:off x="3709978" y="403614"/>
            <a:ext cx="720000" cy="626399"/>
          </a:xfrm>
          <a:prstGeom prst="hexagon">
            <a:avLst/>
          </a:prstGeom>
          <a:solidFill>
            <a:schemeClr val="bg2">
              <a:lumMod val="75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6224795" flipH="1" flipV="1">
            <a:off x="11118613" y="4887348"/>
            <a:ext cx="720000" cy="626399"/>
          </a:xfrm>
          <a:prstGeom prst="hexagon">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6" name="六邊形 35"/>
          <p:cNvSpPr>
            <a:spLocks noChangeAspect="1"/>
          </p:cNvSpPr>
          <p:nvPr/>
        </p:nvSpPr>
        <p:spPr>
          <a:xfrm rot="4057856" flipH="1" flipV="1">
            <a:off x="9206833" y="6239017"/>
            <a:ext cx="1152000" cy="100223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7" name="六邊形 36"/>
          <p:cNvSpPr>
            <a:spLocks noChangeAspect="1"/>
          </p:cNvSpPr>
          <p:nvPr/>
        </p:nvSpPr>
        <p:spPr>
          <a:xfrm rot="6346124" flipH="1" flipV="1">
            <a:off x="11057096" y="3896090"/>
            <a:ext cx="432000" cy="375840"/>
          </a:xfrm>
          <a:prstGeom prst="hexagon">
            <a:avLst/>
          </a:prstGeom>
          <a:solidFill>
            <a:schemeClr val="bg1">
              <a:lumMod val="6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六邊形 37"/>
          <p:cNvSpPr>
            <a:spLocks noChangeAspect="1"/>
          </p:cNvSpPr>
          <p:nvPr/>
        </p:nvSpPr>
        <p:spPr>
          <a:xfrm rot="4057856" flipH="1" flipV="1">
            <a:off x="1492944" y="-403025"/>
            <a:ext cx="1224000" cy="106487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42" name="六邊形 41"/>
          <p:cNvSpPr>
            <a:spLocks noChangeAspect="1"/>
          </p:cNvSpPr>
          <p:nvPr/>
        </p:nvSpPr>
        <p:spPr>
          <a:xfrm rot="2700000" flipH="1" flipV="1">
            <a:off x="7505841" y="5762647"/>
            <a:ext cx="972000" cy="8456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042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a:extLst>
              <a:ext uri="{28A0092B-C50C-407E-A947-70E740481C1C}">
                <a14:useLocalDpi xmlns:a14="http://schemas.microsoft.com/office/drawing/2010/main" val="0"/>
              </a:ext>
            </a:extLst>
          </a:blip>
          <a:srcRect l="48686" t="28291" r="2659" b="11149"/>
          <a:stretch/>
        </p:blipFill>
        <p:spPr>
          <a:xfrm>
            <a:off x="1112819" y="3239588"/>
            <a:ext cx="5040000" cy="3092163"/>
          </a:xfrm>
          <a:prstGeom prst="rect">
            <a:avLst/>
          </a:prstGeom>
          <a:ln w="38100">
            <a:solidFill>
              <a:srgbClr val="A3C694"/>
            </a:solidFill>
          </a:ln>
        </p:spPr>
      </p:pic>
      <p:pic>
        <p:nvPicPr>
          <p:cNvPr id="23" name="圖片 22"/>
          <p:cNvPicPr>
            <a:picLocks noChangeAspect="1"/>
          </p:cNvPicPr>
          <p:nvPr/>
        </p:nvPicPr>
        <p:blipFill rotWithShape="1">
          <a:blip r:embed="rId4">
            <a:extLst>
              <a:ext uri="{28A0092B-C50C-407E-A947-70E740481C1C}">
                <a14:useLocalDpi xmlns:a14="http://schemas.microsoft.com/office/drawing/2010/main" val="0"/>
              </a:ext>
            </a:extLst>
          </a:blip>
          <a:srcRect l="44593" t="22519" r="2125" b="5807"/>
          <a:stretch/>
        </p:blipFill>
        <p:spPr>
          <a:xfrm>
            <a:off x="5825995" y="534903"/>
            <a:ext cx="5040000" cy="3373024"/>
          </a:xfrm>
          <a:prstGeom prst="rect">
            <a:avLst/>
          </a:prstGeom>
          <a:ln w="38100">
            <a:solidFill>
              <a:srgbClr val="4CB897"/>
            </a:solidFill>
          </a:ln>
        </p:spPr>
      </p:pic>
      <p:sp>
        <p:nvSpPr>
          <p:cNvPr id="39" name="六邊形 38"/>
          <p:cNvSpPr>
            <a:spLocks noChangeAspect="1"/>
          </p:cNvSpPr>
          <p:nvPr/>
        </p:nvSpPr>
        <p:spPr>
          <a:xfrm rot="2700000" flipH="1" flipV="1">
            <a:off x="963149" y="2359816"/>
            <a:ext cx="612000" cy="5324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6" name="矩形 25"/>
          <p:cNvSpPr/>
          <p:nvPr/>
        </p:nvSpPr>
        <p:spPr>
          <a:xfrm rot="5400000">
            <a:off x="-556475" y="1171029"/>
            <a:ext cx="2520000" cy="720000"/>
          </a:xfrm>
          <a:prstGeom prst="rect">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視覺化分析</a:t>
            </a:r>
          </a:p>
        </p:txBody>
      </p:sp>
      <p:grpSp>
        <p:nvGrpSpPr>
          <p:cNvPr id="7" name="群組 6"/>
          <p:cNvGrpSpPr>
            <a:grpSpLocks noChangeAspect="1"/>
          </p:cNvGrpSpPr>
          <p:nvPr/>
        </p:nvGrpSpPr>
        <p:grpSpPr>
          <a:xfrm>
            <a:off x="8078274" y="4222596"/>
            <a:ext cx="1980000" cy="1980000"/>
            <a:chOff x="2042282" y="3400678"/>
            <a:chExt cx="2340001" cy="2340001"/>
          </a:xfrm>
        </p:grpSpPr>
        <p:sp>
          <p:nvSpPr>
            <p:cNvPr id="5" name="六邊形 4"/>
            <p:cNvSpPr/>
            <p:nvPr/>
          </p:nvSpPr>
          <p:spPr>
            <a:xfrm>
              <a:off x="2042282" y="3552778"/>
              <a:ext cx="2340001" cy="2035800"/>
            </a:xfrm>
            <a:prstGeom prst="hexagon">
              <a:avLst/>
            </a:prstGeom>
            <a:noFill/>
            <a:ln w="444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關鍵字</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文字雲</a:t>
              </a:r>
            </a:p>
          </p:txBody>
        </p:sp>
        <p:sp>
          <p:nvSpPr>
            <p:cNvPr id="27" name="六邊形 26"/>
            <p:cNvSpPr/>
            <p:nvPr/>
          </p:nvSpPr>
          <p:spPr>
            <a:xfrm rot="5400000">
              <a:off x="2042281" y="3552779"/>
              <a:ext cx="2340001" cy="2035800"/>
            </a:xfrm>
            <a:prstGeom prst="hexagon">
              <a:avLst/>
            </a:prstGeom>
            <a:noFill/>
            <a:ln w="444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nvGrpSpPr>
          <p:cNvPr id="10" name="群組 9"/>
          <p:cNvGrpSpPr>
            <a:grpSpLocks noChangeAspect="1"/>
          </p:cNvGrpSpPr>
          <p:nvPr/>
        </p:nvGrpSpPr>
        <p:grpSpPr>
          <a:xfrm>
            <a:off x="2343474" y="992245"/>
            <a:ext cx="1980000" cy="1980000"/>
            <a:chOff x="2042282" y="3400678"/>
            <a:chExt cx="2340001" cy="2340001"/>
          </a:xfrm>
        </p:grpSpPr>
        <p:sp>
          <p:nvSpPr>
            <p:cNvPr id="11" name="六邊形 10"/>
            <p:cNvSpPr/>
            <p:nvPr/>
          </p:nvSpPr>
          <p:spPr>
            <a:xfrm>
              <a:off x="2042282" y="3552778"/>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雷達圖</a:t>
              </a:r>
            </a:p>
          </p:txBody>
        </p:sp>
        <p:sp>
          <p:nvSpPr>
            <p:cNvPr id="12" name="六邊形 11"/>
            <p:cNvSpPr/>
            <p:nvPr/>
          </p:nvSpPr>
          <p:spPr>
            <a:xfrm rot="5400000">
              <a:off x="2042281" y="3552779"/>
              <a:ext cx="2340001" cy="2035800"/>
            </a:xfrm>
            <a:prstGeom prst="hexagon">
              <a:avLst/>
            </a:prstGeom>
            <a:noFill/>
            <a:ln w="4445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cxnSp>
        <p:nvCxnSpPr>
          <p:cNvPr id="13" name="直線接點 12"/>
          <p:cNvCxnSpPr/>
          <p:nvPr/>
        </p:nvCxnSpPr>
        <p:spPr>
          <a:xfrm rot="5400000" flipH="1">
            <a:off x="-1095821" y="1443329"/>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343525" y="267559"/>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6200000" flipH="1" flipV="1">
            <a:off x="10426542" y="5418000"/>
            <a:ext cx="288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026542" y="6646420"/>
            <a:ext cx="6840000" cy="0"/>
          </a:xfrm>
          <a:prstGeom prst="line">
            <a:avLst/>
          </a:prstGeom>
          <a:ln w="50800">
            <a:solidFill>
              <a:schemeClr val="tx1">
                <a:lumMod val="65000"/>
                <a:lumOff val="35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2" name="六邊形 31"/>
          <p:cNvSpPr>
            <a:spLocks noChangeAspect="1"/>
          </p:cNvSpPr>
          <p:nvPr/>
        </p:nvSpPr>
        <p:spPr>
          <a:xfrm rot="7181258" flipH="1" flipV="1">
            <a:off x="10839326" y="5402468"/>
            <a:ext cx="1800000" cy="1565999"/>
          </a:xfrm>
          <a:prstGeom prst="hexagon">
            <a:avLst/>
          </a:prstGeom>
          <a:solidFill>
            <a:schemeClr val="bg2">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3" name="六邊形 32"/>
          <p:cNvSpPr>
            <a:spLocks noChangeAspect="1"/>
          </p:cNvSpPr>
          <p:nvPr/>
        </p:nvSpPr>
        <p:spPr>
          <a:xfrm rot="2695306" flipH="1" flipV="1">
            <a:off x="3709978" y="403614"/>
            <a:ext cx="720000" cy="626399"/>
          </a:xfrm>
          <a:prstGeom prst="hexagon">
            <a:avLst/>
          </a:prstGeom>
          <a:solidFill>
            <a:schemeClr val="bg2">
              <a:lumMod val="75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4" name="六邊形 33"/>
          <p:cNvSpPr>
            <a:spLocks noChangeAspect="1"/>
          </p:cNvSpPr>
          <p:nvPr/>
        </p:nvSpPr>
        <p:spPr>
          <a:xfrm rot="2700000" flipH="1" flipV="1">
            <a:off x="7505841" y="5762647"/>
            <a:ext cx="972000" cy="845639"/>
          </a:xfrm>
          <a:prstGeom prst="hexagon">
            <a:avLst/>
          </a:prstGeom>
          <a:solidFill>
            <a:schemeClr val="bg1">
              <a:lumMod val="8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6224795" flipH="1" flipV="1">
            <a:off x="11118613" y="4887348"/>
            <a:ext cx="720000" cy="626399"/>
          </a:xfrm>
          <a:prstGeom prst="hexagon">
            <a:avLst/>
          </a:prstGeom>
          <a:noFill/>
          <a:ln w="38100">
            <a:solidFill>
              <a:schemeClr val="bg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6" name="六邊形 35"/>
          <p:cNvSpPr>
            <a:spLocks noChangeAspect="1"/>
          </p:cNvSpPr>
          <p:nvPr/>
        </p:nvSpPr>
        <p:spPr>
          <a:xfrm rot="4057856" flipH="1" flipV="1">
            <a:off x="9206833" y="6239017"/>
            <a:ext cx="1152000" cy="100223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7" name="六邊形 36"/>
          <p:cNvSpPr>
            <a:spLocks noChangeAspect="1"/>
          </p:cNvSpPr>
          <p:nvPr/>
        </p:nvSpPr>
        <p:spPr>
          <a:xfrm rot="6346124" flipH="1" flipV="1">
            <a:off x="11057096" y="3896090"/>
            <a:ext cx="432000" cy="375840"/>
          </a:xfrm>
          <a:prstGeom prst="hexagon">
            <a:avLst/>
          </a:prstGeom>
          <a:solidFill>
            <a:schemeClr val="bg1">
              <a:lumMod val="65000"/>
              <a:alpha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六邊形 37"/>
          <p:cNvSpPr>
            <a:spLocks noChangeAspect="1"/>
          </p:cNvSpPr>
          <p:nvPr/>
        </p:nvSpPr>
        <p:spPr>
          <a:xfrm rot="4057856" flipH="1" flipV="1">
            <a:off x="1492944" y="-403025"/>
            <a:ext cx="1224000" cy="1064879"/>
          </a:xfrm>
          <a:prstGeom prst="hexagon">
            <a:avLst/>
          </a:prstGeom>
          <a:noFill/>
          <a:ln w="50800">
            <a:solidFill>
              <a:schemeClr val="bg2">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0893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242282" y="665551"/>
            <a:ext cx="3600000" cy="1440000"/>
            <a:chOff x="381270" y="542612"/>
            <a:chExt cx="3600000" cy="1440000"/>
          </a:xfrm>
        </p:grpSpPr>
        <p:sp>
          <p:nvSpPr>
            <p:cNvPr id="7" name="矩形 6"/>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矩形 7"/>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商業模式</a:t>
              </a:r>
            </a:p>
          </p:txBody>
        </p:sp>
      </p:grpSp>
      <p:cxnSp>
        <p:nvCxnSpPr>
          <p:cNvPr id="10" name="直線接點 9"/>
          <p:cNvCxnSpPr/>
          <p:nvPr/>
        </p:nvCxnSpPr>
        <p:spPr>
          <a:xfrm>
            <a:off x="6820165" y="254981"/>
            <a:ext cx="5371835"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flipV="1">
            <a:off x="213486" y="6593617"/>
            <a:ext cx="5400000" cy="7883"/>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0295" y="2911669"/>
            <a:ext cx="2631290" cy="2272352"/>
          </a:xfrm>
          <a:prstGeom prst="rect">
            <a:avLst/>
          </a:prstGeom>
        </p:spPr>
      </p:pic>
      <p:pic>
        <p:nvPicPr>
          <p:cNvPr id="15" name="圖片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5409" y="3234750"/>
            <a:ext cx="1494000" cy="1494000"/>
          </a:xfrm>
          <a:prstGeom prst="rect">
            <a:avLst/>
          </a:prstGeom>
        </p:spPr>
      </p:pic>
      <p:sp>
        <p:nvSpPr>
          <p:cNvPr id="18" name="文字方塊 17"/>
          <p:cNvSpPr txBox="1"/>
          <p:nvPr/>
        </p:nvSpPr>
        <p:spPr>
          <a:xfrm>
            <a:off x="7492409" y="4720987"/>
            <a:ext cx="252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品牌廠商</a:t>
            </a:r>
          </a:p>
        </p:txBody>
      </p:sp>
      <p:sp>
        <p:nvSpPr>
          <p:cNvPr id="25" name="文字方塊 24"/>
          <p:cNvSpPr txBox="1"/>
          <p:nvPr/>
        </p:nvSpPr>
        <p:spPr>
          <a:xfrm>
            <a:off x="5238941" y="2768722"/>
            <a:ext cx="1800000" cy="432000"/>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客製化系統</a:t>
            </a:r>
          </a:p>
        </p:txBody>
      </p:sp>
      <p:sp>
        <p:nvSpPr>
          <p:cNvPr id="26" name="文字方塊 25"/>
          <p:cNvSpPr txBox="1"/>
          <p:nvPr/>
        </p:nvSpPr>
        <p:spPr>
          <a:xfrm>
            <a:off x="5414126" y="3499844"/>
            <a:ext cx="144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收入</a:t>
            </a:r>
          </a:p>
        </p:txBody>
      </p:sp>
      <p:sp>
        <p:nvSpPr>
          <p:cNvPr id="29" name="文字方塊 28"/>
          <p:cNvSpPr txBox="1"/>
          <p:nvPr/>
        </p:nvSpPr>
        <p:spPr>
          <a:xfrm>
            <a:off x="5414126" y="4267976"/>
            <a:ext cx="1440000" cy="432000"/>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投放廣告</a:t>
            </a:r>
          </a:p>
        </p:txBody>
      </p:sp>
      <p:sp>
        <p:nvSpPr>
          <p:cNvPr id="30" name="文字方塊 29"/>
          <p:cNvSpPr txBox="1"/>
          <p:nvPr/>
        </p:nvSpPr>
        <p:spPr>
          <a:xfrm>
            <a:off x="5414126" y="5023176"/>
            <a:ext cx="144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收入</a:t>
            </a:r>
          </a:p>
        </p:txBody>
      </p:sp>
      <p:cxnSp>
        <p:nvCxnSpPr>
          <p:cNvPr id="58" name="直線單箭頭接點 57"/>
          <p:cNvCxnSpPr/>
          <p:nvPr/>
        </p:nvCxnSpPr>
        <p:spPr>
          <a:xfrm flipV="1">
            <a:off x="5350511" y="3489983"/>
            <a:ext cx="1620000" cy="9861"/>
          </a:xfrm>
          <a:prstGeom prst="straightConnector1">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H="1" flipV="1">
            <a:off x="5350511" y="3218856"/>
            <a:ext cx="1620000" cy="9861"/>
          </a:xfrm>
          <a:prstGeom prst="straightConnector1">
            <a:avLst/>
          </a:prstGeom>
          <a:ln w="76200">
            <a:solidFill>
              <a:srgbClr val="4CB897"/>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5345696" y="5013258"/>
            <a:ext cx="1620000" cy="9861"/>
          </a:xfrm>
          <a:prstGeom prst="straightConnector1">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H="1" flipV="1">
            <a:off x="5345696" y="4742131"/>
            <a:ext cx="1620000" cy="9861"/>
          </a:xfrm>
          <a:prstGeom prst="straightConnector1">
            <a:avLst/>
          </a:prstGeom>
          <a:ln w="76200">
            <a:solidFill>
              <a:srgbClr val="4CB897"/>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flipH="1">
            <a:off x="213486" y="3258000"/>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flipH="1" flipV="1">
            <a:off x="11915163" y="254981"/>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28" name="群組 27"/>
          <p:cNvGrpSpPr/>
          <p:nvPr/>
        </p:nvGrpSpPr>
        <p:grpSpPr>
          <a:xfrm flipH="1" flipV="1">
            <a:off x="479585" y="4411130"/>
            <a:ext cx="2371633" cy="2095102"/>
            <a:chOff x="6085052" y="402872"/>
            <a:chExt cx="2371633" cy="2095102"/>
          </a:xfrm>
        </p:grpSpPr>
        <p:sp>
          <p:nvSpPr>
            <p:cNvPr id="31" name="六邊形 30"/>
            <p:cNvSpPr>
              <a:spLocks noChangeAspect="1"/>
            </p:cNvSpPr>
            <p:nvPr/>
          </p:nvSpPr>
          <p:spPr>
            <a:xfrm rot="8700000">
              <a:off x="7484685" y="1198919"/>
              <a:ext cx="972000" cy="845639"/>
            </a:xfrm>
            <a:prstGeom prst="hexagon">
              <a:avLst/>
            </a:prstGeom>
            <a:noFill/>
            <a:ln w="5080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32" name="群組 31"/>
            <p:cNvGrpSpPr/>
            <p:nvPr/>
          </p:nvGrpSpPr>
          <p:grpSpPr>
            <a:xfrm>
              <a:off x="6085052" y="402872"/>
              <a:ext cx="2209295" cy="2095102"/>
              <a:chOff x="6085052" y="402872"/>
              <a:chExt cx="2209295" cy="2095102"/>
            </a:xfrm>
          </p:grpSpPr>
          <p:sp>
            <p:nvSpPr>
              <p:cNvPr id="33" name="六邊形 32"/>
              <p:cNvSpPr>
                <a:spLocks noChangeAspect="1"/>
              </p:cNvSpPr>
              <p:nvPr/>
            </p:nvSpPr>
            <p:spPr>
              <a:xfrm rot="7459312">
                <a:off x="6832576" y="484772"/>
                <a:ext cx="1260000" cy="1096199"/>
              </a:xfrm>
              <a:prstGeom prst="hexagon">
                <a:avLst/>
              </a:prstGeom>
              <a:noFill/>
              <a:ln w="571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4" name="六邊形 33"/>
              <p:cNvSpPr>
                <a:spLocks noChangeAspect="1"/>
              </p:cNvSpPr>
              <p:nvPr/>
            </p:nvSpPr>
            <p:spPr>
              <a:xfrm rot="2700000">
                <a:off x="6407209" y="629598"/>
                <a:ext cx="648000" cy="563760"/>
              </a:xfrm>
              <a:prstGeom prst="hexagon">
                <a:avLst/>
              </a:prstGeom>
              <a:noFill/>
              <a:ln w="4445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2700000">
                <a:off x="7688467" y="1892094"/>
                <a:ext cx="648000" cy="563760"/>
              </a:xfrm>
              <a:prstGeom prst="hexagon">
                <a:avLst/>
              </a:prstGeom>
              <a:noFill/>
              <a:ln w="444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6" name="六邊形 35"/>
              <p:cNvSpPr>
                <a:spLocks noChangeAspect="1"/>
              </p:cNvSpPr>
              <p:nvPr/>
            </p:nvSpPr>
            <p:spPr>
              <a:xfrm rot="900000">
                <a:off x="6085052" y="715053"/>
                <a:ext cx="432000" cy="375840"/>
              </a:xfrm>
              <a:prstGeom prst="hexagon">
                <a:avLst/>
              </a:prstGeom>
              <a:noFill/>
              <a:ln w="317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grpSp>
        <p:nvGrpSpPr>
          <p:cNvPr id="46" name="群組 45"/>
          <p:cNvGrpSpPr/>
          <p:nvPr/>
        </p:nvGrpSpPr>
        <p:grpSpPr>
          <a:xfrm>
            <a:off x="9338809" y="559531"/>
            <a:ext cx="2371633" cy="2095102"/>
            <a:chOff x="6085052" y="402872"/>
            <a:chExt cx="2371633" cy="2095102"/>
          </a:xfrm>
        </p:grpSpPr>
        <p:sp>
          <p:nvSpPr>
            <p:cNvPr id="47" name="六邊形 46"/>
            <p:cNvSpPr>
              <a:spLocks noChangeAspect="1"/>
            </p:cNvSpPr>
            <p:nvPr/>
          </p:nvSpPr>
          <p:spPr>
            <a:xfrm rot="8700000">
              <a:off x="7484685" y="1198919"/>
              <a:ext cx="972000" cy="845639"/>
            </a:xfrm>
            <a:prstGeom prst="hexagon">
              <a:avLst/>
            </a:prstGeom>
            <a:solidFill>
              <a:schemeClr val="bg1">
                <a:lumMod val="65000"/>
                <a:alpha val="9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48" name="群組 47"/>
            <p:cNvGrpSpPr/>
            <p:nvPr/>
          </p:nvGrpSpPr>
          <p:grpSpPr>
            <a:xfrm>
              <a:off x="6085052" y="402872"/>
              <a:ext cx="2209295" cy="2095102"/>
              <a:chOff x="6085052" y="402872"/>
              <a:chExt cx="2209295" cy="2095102"/>
            </a:xfrm>
          </p:grpSpPr>
          <p:sp>
            <p:nvSpPr>
              <p:cNvPr id="49" name="六邊形 48"/>
              <p:cNvSpPr>
                <a:spLocks noChangeAspect="1"/>
              </p:cNvSpPr>
              <p:nvPr/>
            </p:nvSpPr>
            <p:spPr>
              <a:xfrm rot="7459312">
                <a:off x="6832576" y="484772"/>
                <a:ext cx="1260000" cy="1096199"/>
              </a:xfrm>
              <a:prstGeom prst="hexagon">
                <a:avLst/>
              </a:prstGeom>
              <a:solidFill>
                <a:srgbClr val="94DFB3">
                  <a:alpha val="9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0" name="六邊形 49"/>
              <p:cNvSpPr>
                <a:spLocks noChangeAspect="1"/>
              </p:cNvSpPr>
              <p:nvPr/>
            </p:nvSpPr>
            <p:spPr>
              <a:xfrm rot="2700000">
                <a:off x="6407209" y="629598"/>
                <a:ext cx="648000" cy="563760"/>
              </a:xfrm>
              <a:prstGeom prst="hexagon">
                <a:avLst/>
              </a:prstGeom>
              <a:solidFill>
                <a:schemeClr val="bg1">
                  <a:lumMod val="65000"/>
                  <a:alpha val="9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1" name="六邊形 50"/>
              <p:cNvSpPr>
                <a:spLocks noChangeAspect="1"/>
              </p:cNvSpPr>
              <p:nvPr/>
            </p:nvSpPr>
            <p:spPr>
              <a:xfrm rot="900000">
                <a:off x="6085052" y="715053"/>
                <a:ext cx="432000" cy="375840"/>
              </a:xfrm>
              <a:prstGeom prst="hexagon">
                <a:avLst/>
              </a:prstGeom>
              <a:solidFill>
                <a:srgbClr val="94DFB3">
                  <a:alpha val="9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2" name="六邊形 51"/>
              <p:cNvSpPr>
                <a:spLocks noChangeAspect="1"/>
              </p:cNvSpPr>
              <p:nvPr/>
            </p:nvSpPr>
            <p:spPr>
              <a:xfrm rot="2700000">
                <a:off x="7688467" y="1892094"/>
                <a:ext cx="648000" cy="563760"/>
              </a:xfrm>
              <a:prstGeom prst="hexagon">
                <a:avLst/>
              </a:prstGeom>
              <a:solidFill>
                <a:srgbClr val="94DFB3">
                  <a:alpha val="90000"/>
                </a:srgb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157732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線單箭頭接點 54"/>
          <p:cNvCxnSpPr/>
          <p:nvPr/>
        </p:nvCxnSpPr>
        <p:spPr>
          <a:xfrm flipH="1" flipV="1">
            <a:off x="3507103" y="4106284"/>
            <a:ext cx="1152000" cy="9861"/>
          </a:xfrm>
          <a:prstGeom prst="straightConnector1">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242282" y="665551"/>
            <a:ext cx="3600000" cy="1440000"/>
            <a:chOff x="381270" y="542612"/>
            <a:chExt cx="3600000" cy="1440000"/>
          </a:xfrm>
        </p:grpSpPr>
        <p:sp>
          <p:nvSpPr>
            <p:cNvPr id="7" name="矩形 6"/>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矩形 7"/>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商業模式</a:t>
              </a:r>
            </a:p>
          </p:txBody>
        </p:sp>
      </p:grpSp>
      <p:cxnSp>
        <p:nvCxnSpPr>
          <p:cNvPr id="10" name="直線接點 9"/>
          <p:cNvCxnSpPr/>
          <p:nvPr/>
        </p:nvCxnSpPr>
        <p:spPr>
          <a:xfrm>
            <a:off x="6820165" y="254981"/>
            <a:ext cx="5371835"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flipV="1">
            <a:off x="213486" y="6593617"/>
            <a:ext cx="5400000" cy="7883"/>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258" y="2798697"/>
            <a:ext cx="2631290" cy="2272352"/>
          </a:xfrm>
          <a:prstGeom prst="rect">
            <a:avLst/>
          </a:prstGeom>
        </p:spPr>
      </p:pic>
      <p:pic>
        <p:nvPicPr>
          <p:cNvPr id="16" name="圖片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52433" y="3187299"/>
            <a:ext cx="1494483" cy="1494483"/>
          </a:xfrm>
          <a:prstGeom prst="rect">
            <a:avLst/>
          </a:prstGeom>
        </p:spPr>
      </p:pic>
      <p:sp>
        <p:nvSpPr>
          <p:cNvPr id="23" name="文字方塊 22"/>
          <p:cNvSpPr txBox="1"/>
          <p:nvPr/>
        </p:nvSpPr>
        <p:spPr>
          <a:xfrm>
            <a:off x="3357390" y="3365392"/>
            <a:ext cx="144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會員制</a:t>
            </a:r>
          </a:p>
        </p:txBody>
      </p:sp>
      <p:sp>
        <p:nvSpPr>
          <p:cNvPr id="24" name="文字方塊 23"/>
          <p:cNvSpPr txBox="1"/>
          <p:nvPr/>
        </p:nvSpPr>
        <p:spPr>
          <a:xfrm>
            <a:off x="3357390" y="4161411"/>
            <a:ext cx="144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收入</a:t>
            </a:r>
          </a:p>
        </p:txBody>
      </p:sp>
      <p:cxnSp>
        <p:nvCxnSpPr>
          <p:cNvPr id="53" name="直線單箭頭接點 52"/>
          <p:cNvCxnSpPr/>
          <p:nvPr/>
        </p:nvCxnSpPr>
        <p:spPr>
          <a:xfrm flipV="1">
            <a:off x="3507103" y="3835157"/>
            <a:ext cx="1152000" cy="9861"/>
          </a:xfrm>
          <a:prstGeom prst="straightConnector1">
            <a:avLst/>
          </a:prstGeom>
          <a:ln w="76200">
            <a:solidFill>
              <a:srgbClr val="4CB897"/>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flipH="1">
            <a:off x="213486" y="3258000"/>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7900416" y="4106284"/>
            <a:ext cx="1152000" cy="9861"/>
          </a:xfrm>
          <a:prstGeom prst="straightConnector1">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7750703" y="3365392"/>
            <a:ext cx="1440000" cy="432000"/>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投放廣告</a:t>
            </a:r>
          </a:p>
        </p:txBody>
      </p:sp>
      <p:sp>
        <p:nvSpPr>
          <p:cNvPr id="43" name="文字方塊 42"/>
          <p:cNvSpPr txBox="1"/>
          <p:nvPr/>
        </p:nvSpPr>
        <p:spPr>
          <a:xfrm>
            <a:off x="7750703" y="4161411"/>
            <a:ext cx="144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收入</a:t>
            </a:r>
          </a:p>
        </p:txBody>
      </p:sp>
      <p:cxnSp>
        <p:nvCxnSpPr>
          <p:cNvPr id="44" name="直線單箭頭接點 43"/>
          <p:cNvCxnSpPr/>
          <p:nvPr/>
        </p:nvCxnSpPr>
        <p:spPr>
          <a:xfrm flipH="1" flipV="1">
            <a:off x="7900416" y="3835157"/>
            <a:ext cx="1152000" cy="9861"/>
          </a:xfrm>
          <a:prstGeom prst="straightConnector1">
            <a:avLst/>
          </a:prstGeom>
          <a:ln w="76200">
            <a:solidFill>
              <a:srgbClr val="4CB897"/>
            </a:solidFill>
            <a:headEnd type="stealth"/>
            <a:tailEnd type="none"/>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99875" y="3050392"/>
            <a:ext cx="1494000" cy="1494000"/>
          </a:xfrm>
          <a:prstGeom prst="rect">
            <a:avLst/>
          </a:prstGeom>
        </p:spPr>
      </p:pic>
      <p:sp>
        <p:nvSpPr>
          <p:cNvPr id="46" name="文字方塊 45"/>
          <p:cNvSpPr txBox="1"/>
          <p:nvPr/>
        </p:nvSpPr>
        <p:spPr>
          <a:xfrm>
            <a:off x="9286875" y="4544392"/>
            <a:ext cx="252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廣告商</a:t>
            </a:r>
            <a:r>
              <a:rPr lang="en-US" altLang="zh-TW" sz="2400" b="1" dirty="0">
                <a:solidFill>
                  <a:schemeClr val="bg1">
                    <a:lumMod val="50000"/>
                  </a:schemeClr>
                </a:solidFill>
                <a:latin typeface="微軟正黑體" panose="020B0604030504040204" pitchFamily="34" charset="-120"/>
                <a:ea typeface="微軟正黑體" panose="020B0604030504040204" pitchFamily="34" charset="-120"/>
              </a:rPr>
              <a:t>/</a:t>
            </a: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其他廠商</a:t>
            </a:r>
          </a:p>
        </p:txBody>
      </p:sp>
      <p:cxnSp>
        <p:nvCxnSpPr>
          <p:cNvPr id="68" name="直線接點 67"/>
          <p:cNvCxnSpPr/>
          <p:nvPr/>
        </p:nvCxnSpPr>
        <p:spPr>
          <a:xfrm flipH="1" flipV="1">
            <a:off x="11915163" y="254981"/>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50" name="群組 49"/>
          <p:cNvGrpSpPr/>
          <p:nvPr/>
        </p:nvGrpSpPr>
        <p:grpSpPr>
          <a:xfrm flipH="1" flipV="1">
            <a:off x="479585" y="4411130"/>
            <a:ext cx="2371633" cy="2095102"/>
            <a:chOff x="6085052" y="402872"/>
            <a:chExt cx="2371633" cy="2095102"/>
          </a:xfrm>
        </p:grpSpPr>
        <p:sp>
          <p:nvSpPr>
            <p:cNvPr id="56" name="六邊形 55"/>
            <p:cNvSpPr>
              <a:spLocks noChangeAspect="1"/>
            </p:cNvSpPr>
            <p:nvPr/>
          </p:nvSpPr>
          <p:spPr>
            <a:xfrm rot="8700000">
              <a:off x="7484685" y="1198919"/>
              <a:ext cx="972000" cy="845639"/>
            </a:xfrm>
            <a:prstGeom prst="hexagon">
              <a:avLst/>
            </a:prstGeom>
            <a:noFill/>
            <a:ln w="5080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57" name="群組 56"/>
            <p:cNvGrpSpPr/>
            <p:nvPr/>
          </p:nvGrpSpPr>
          <p:grpSpPr>
            <a:xfrm>
              <a:off x="6085052" y="402872"/>
              <a:ext cx="2209295" cy="2095102"/>
              <a:chOff x="6085052" y="402872"/>
              <a:chExt cx="2209295" cy="2095102"/>
            </a:xfrm>
          </p:grpSpPr>
          <p:sp>
            <p:nvSpPr>
              <p:cNvPr id="58" name="六邊形 57"/>
              <p:cNvSpPr>
                <a:spLocks noChangeAspect="1"/>
              </p:cNvSpPr>
              <p:nvPr/>
            </p:nvSpPr>
            <p:spPr>
              <a:xfrm rot="7459312">
                <a:off x="6832576" y="484772"/>
                <a:ext cx="1260000" cy="1096199"/>
              </a:xfrm>
              <a:prstGeom prst="hexagon">
                <a:avLst/>
              </a:prstGeom>
              <a:noFill/>
              <a:ln w="571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9" name="六邊形 58"/>
              <p:cNvSpPr>
                <a:spLocks noChangeAspect="1"/>
              </p:cNvSpPr>
              <p:nvPr/>
            </p:nvSpPr>
            <p:spPr>
              <a:xfrm rot="2700000">
                <a:off x="6407209" y="629598"/>
                <a:ext cx="648000" cy="563760"/>
              </a:xfrm>
              <a:prstGeom prst="hexagon">
                <a:avLst/>
              </a:prstGeom>
              <a:noFill/>
              <a:ln w="4445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60" name="六邊形 59"/>
              <p:cNvSpPr>
                <a:spLocks noChangeAspect="1"/>
              </p:cNvSpPr>
              <p:nvPr/>
            </p:nvSpPr>
            <p:spPr>
              <a:xfrm rot="2700000">
                <a:off x="7688467" y="1892094"/>
                <a:ext cx="648000" cy="563760"/>
              </a:xfrm>
              <a:prstGeom prst="hexagon">
                <a:avLst/>
              </a:prstGeom>
              <a:noFill/>
              <a:ln w="444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61" name="六邊形 60"/>
              <p:cNvSpPr>
                <a:spLocks noChangeAspect="1"/>
              </p:cNvSpPr>
              <p:nvPr/>
            </p:nvSpPr>
            <p:spPr>
              <a:xfrm rot="900000">
                <a:off x="6085052" y="715053"/>
                <a:ext cx="432000" cy="375840"/>
              </a:xfrm>
              <a:prstGeom prst="hexagon">
                <a:avLst/>
              </a:prstGeom>
              <a:noFill/>
              <a:ln w="317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sp>
        <p:nvSpPr>
          <p:cNvPr id="17" name="文字方塊 16"/>
          <p:cNvSpPr txBox="1"/>
          <p:nvPr/>
        </p:nvSpPr>
        <p:spPr>
          <a:xfrm>
            <a:off x="852758" y="4544391"/>
            <a:ext cx="2520000" cy="461665"/>
          </a:xfrm>
          <a:prstGeom prst="rect">
            <a:avLst/>
          </a:prstGeom>
          <a:noFill/>
        </p:spPr>
        <p:txBody>
          <a:bodyPr wrap="square" rtlCol="0">
            <a:spAutoFit/>
          </a:bodyP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消費者</a:t>
            </a:r>
            <a:r>
              <a:rPr lang="en-US" altLang="zh-TW" sz="2400" b="1" dirty="0">
                <a:solidFill>
                  <a:schemeClr val="bg1">
                    <a:lumMod val="50000"/>
                  </a:schemeClr>
                </a:solidFill>
                <a:latin typeface="微軟正黑體" panose="020B0604030504040204" pitchFamily="34" charset="-120"/>
                <a:ea typeface="微軟正黑體" panose="020B0604030504040204" pitchFamily="34" charset="-120"/>
              </a:rPr>
              <a:t>/</a:t>
            </a: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大眾</a:t>
            </a:r>
          </a:p>
        </p:txBody>
      </p:sp>
      <p:grpSp>
        <p:nvGrpSpPr>
          <p:cNvPr id="69" name="群組 68"/>
          <p:cNvGrpSpPr/>
          <p:nvPr/>
        </p:nvGrpSpPr>
        <p:grpSpPr>
          <a:xfrm>
            <a:off x="9338809" y="559531"/>
            <a:ext cx="2371633" cy="2095102"/>
            <a:chOff x="6085052" y="402872"/>
            <a:chExt cx="2371633" cy="2095102"/>
          </a:xfrm>
        </p:grpSpPr>
        <p:sp>
          <p:nvSpPr>
            <p:cNvPr id="70" name="六邊形 69"/>
            <p:cNvSpPr>
              <a:spLocks noChangeAspect="1"/>
            </p:cNvSpPr>
            <p:nvPr/>
          </p:nvSpPr>
          <p:spPr>
            <a:xfrm rot="8700000">
              <a:off x="7484685" y="1198919"/>
              <a:ext cx="972000" cy="845639"/>
            </a:xfrm>
            <a:prstGeom prst="hexagon">
              <a:avLst/>
            </a:prstGeom>
            <a:solidFill>
              <a:schemeClr val="bg1">
                <a:lumMod val="65000"/>
                <a:alpha val="9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71" name="群組 70"/>
            <p:cNvGrpSpPr/>
            <p:nvPr/>
          </p:nvGrpSpPr>
          <p:grpSpPr>
            <a:xfrm>
              <a:off x="6085052" y="402872"/>
              <a:ext cx="2209295" cy="2095102"/>
              <a:chOff x="6085052" y="402872"/>
              <a:chExt cx="2209295" cy="2095102"/>
            </a:xfrm>
          </p:grpSpPr>
          <p:sp>
            <p:nvSpPr>
              <p:cNvPr id="72" name="六邊形 71"/>
              <p:cNvSpPr>
                <a:spLocks noChangeAspect="1"/>
              </p:cNvSpPr>
              <p:nvPr/>
            </p:nvSpPr>
            <p:spPr>
              <a:xfrm rot="7459312">
                <a:off x="6832576" y="484772"/>
                <a:ext cx="1260000" cy="1096199"/>
              </a:xfrm>
              <a:prstGeom prst="hexagon">
                <a:avLst/>
              </a:prstGeom>
              <a:solidFill>
                <a:srgbClr val="94DFB3">
                  <a:alpha val="9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73" name="六邊形 72"/>
              <p:cNvSpPr>
                <a:spLocks noChangeAspect="1"/>
              </p:cNvSpPr>
              <p:nvPr/>
            </p:nvSpPr>
            <p:spPr>
              <a:xfrm rot="2700000">
                <a:off x="6407209" y="629598"/>
                <a:ext cx="648000" cy="563760"/>
              </a:xfrm>
              <a:prstGeom prst="hexagon">
                <a:avLst/>
              </a:prstGeom>
              <a:solidFill>
                <a:schemeClr val="bg1">
                  <a:lumMod val="65000"/>
                  <a:alpha val="9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74" name="六邊形 73"/>
              <p:cNvSpPr>
                <a:spLocks noChangeAspect="1"/>
              </p:cNvSpPr>
              <p:nvPr/>
            </p:nvSpPr>
            <p:spPr>
              <a:xfrm rot="900000">
                <a:off x="6085052" y="715053"/>
                <a:ext cx="432000" cy="375840"/>
              </a:xfrm>
              <a:prstGeom prst="hexagon">
                <a:avLst/>
              </a:prstGeom>
              <a:solidFill>
                <a:srgbClr val="94DFB3">
                  <a:alpha val="9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75" name="六邊形 74"/>
              <p:cNvSpPr>
                <a:spLocks noChangeAspect="1"/>
              </p:cNvSpPr>
              <p:nvPr/>
            </p:nvSpPr>
            <p:spPr>
              <a:xfrm rot="2700000">
                <a:off x="7688467" y="1892094"/>
                <a:ext cx="648000" cy="563760"/>
              </a:xfrm>
              <a:prstGeom prst="hexagon">
                <a:avLst/>
              </a:prstGeom>
              <a:solidFill>
                <a:srgbClr val="94DFB3">
                  <a:alpha val="90000"/>
                </a:srgb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1970455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商業模式</a:t>
              </a:r>
            </a:p>
          </p:txBody>
        </p:sp>
      </p:grpSp>
      <p:sp>
        <p:nvSpPr>
          <p:cNvPr id="21" name="矩形 20"/>
          <p:cNvSpPr/>
          <p:nvPr/>
        </p:nvSpPr>
        <p:spPr>
          <a:xfrm>
            <a:off x="4977743" y="2378764"/>
            <a:ext cx="2742457" cy="25522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3600" b="1" dirty="0">
                <a:solidFill>
                  <a:schemeClr val="bg1"/>
                </a:solidFill>
                <a:latin typeface="微軟正黑體" panose="020B0604030504040204" pitchFamily="34" charset="-120"/>
                <a:ea typeface="微軟正黑體" panose="020B0604030504040204" pitchFamily="34" charset="-120"/>
              </a:rPr>
              <a:t>成本</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800" b="1" dirty="0">
                <a:solidFill>
                  <a:schemeClr val="bg1"/>
                </a:solidFill>
                <a:latin typeface="微軟正黑體" panose="020B0604030504040204" pitchFamily="34" charset="-120"/>
                <a:ea typeface="微軟正黑體" panose="020B0604030504040204" pitchFamily="34" charset="-120"/>
              </a:rPr>
              <a:t>網站維護</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800" b="1" dirty="0">
                <a:solidFill>
                  <a:schemeClr val="bg1"/>
                </a:solidFill>
                <a:latin typeface="微軟正黑體" panose="020B0604030504040204" pitchFamily="34" charset="-120"/>
                <a:ea typeface="微軟正黑體" panose="020B0604030504040204" pitchFamily="34" charset="-120"/>
              </a:rPr>
              <a:t>行銷與推廣</a:t>
            </a:r>
          </a:p>
        </p:txBody>
      </p:sp>
      <p:cxnSp>
        <p:nvCxnSpPr>
          <p:cNvPr id="32" name="直線接點 31"/>
          <p:cNvCxnSpPr/>
          <p:nvPr/>
        </p:nvCxnSpPr>
        <p:spPr>
          <a:xfrm flipH="1">
            <a:off x="242241" y="3258000"/>
            <a:ext cx="41" cy="360000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820165" y="254981"/>
            <a:ext cx="5371835" cy="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H="1" flipV="1">
            <a:off x="243817" y="6603928"/>
            <a:ext cx="5584225" cy="7883"/>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H="1" flipV="1">
            <a:off x="11915163" y="254981"/>
            <a:ext cx="41" cy="360000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18" name="群組 17"/>
          <p:cNvGrpSpPr/>
          <p:nvPr/>
        </p:nvGrpSpPr>
        <p:grpSpPr>
          <a:xfrm>
            <a:off x="9354605" y="557635"/>
            <a:ext cx="2371633" cy="2095102"/>
            <a:chOff x="6085052" y="402872"/>
            <a:chExt cx="2371633" cy="2095102"/>
          </a:xfrm>
        </p:grpSpPr>
        <p:sp>
          <p:nvSpPr>
            <p:cNvPr id="19" name="六邊形 18"/>
            <p:cNvSpPr>
              <a:spLocks noChangeAspect="1"/>
            </p:cNvSpPr>
            <p:nvPr/>
          </p:nvSpPr>
          <p:spPr>
            <a:xfrm rot="8700000">
              <a:off x="7484685" y="1198919"/>
              <a:ext cx="972000" cy="845639"/>
            </a:xfrm>
            <a:prstGeom prst="hexagon">
              <a:avLst/>
            </a:prstGeom>
            <a:noFill/>
            <a:ln w="5080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20" name="群組 19"/>
            <p:cNvGrpSpPr/>
            <p:nvPr/>
          </p:nvGrpSpPr>
          <p:grpSpPr>
            <a:xfrm>
              <a:off x="6085052" y="402872"/>
              <a:ext cx="2209295" cy="2095102"/>
              <a:chOff x="6085052" y="402872"/>
              <a:chExt cx="2209295" cy="2095102"/>
            </a:xfrm>
          </p:grpSpPr>
          <p:sp>
            <p:nvSpPr>
              <p:cNvPr id="22" name="六邊形 21"/>
              <p:cNvSpPr>
                <a:spLocks noChangeAspect="1"/>
              </p:cNvSpPr>
              <p:nvPr/>
            </p:nvSpPr>
            <p:spPr>
              <a:xfrm rot="7459312">
                <a:off x="6832576" y="484772"/>
                <a:ext cx="1260000" cy="1096199"/>
              </a:xfrm>
              <a:prstGeom prst="hexagon">
                <a:avLst/>
              </a:prstGeom>
              <a:noFill/>
              <a:ln w="571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3" name="六邊形 22"/>
              <p:cNvSpPr>
                <a:spLocks noChangeAspect="1"/>
              </p:cNvSpPr>
              <p:nvPr/>
            </p:nvSpPr>
            <p:spPr>
              <a:xfrm rot="2700000">
                <a:off x="6407209" y="629598"/>
                <a:ext cx="648000" cy="563760"/>
              </a:xfrm>
              <a:prstGeom prst="hexagon">
                <a:avLst/>
              </a:prstGeom>
              <a:noFill/>
              <a:ln w="44450">
                <a:solidFill>
                  <a:schemeClr val="bg1">
                    <a:lumMod val="6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7" name="六邊形 26"/>
              <p:cNvSpPr>
                <a:spLocks noChangeAspect="1"/>
              </p:cNvSpPr>
              <p:nvPr/>
            </p:nvSpPr>
            <p:spPr>
              <a:xfrm rot="2700000">
                <a:off x="7688467" y="1892094"/>
                <a:ext cx="648000" cy="563760"/>
              </a:xfrm>
              <a:prstGeom prst="hexagon">
                <a:avLst/>
              </a:prstGeom>
              <a:noFill/>
              <a:ln w="444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8" name="六邊形 27"/>
              <p:cNvSpPr>
                <a:spLocks noChangeAspect="1"/>
              </p:cNvSpPr>
              <p:nvPr/>
            </p:nvSpPr>
            <p:spPr>
              <a:xfrm rot="900000">
                <a:off x="6085052" y="715053"/>
                <a:ext cx="432000" cy="375840"/>
              </a:xfrm>
              <a:prstGeom prst="hexagon">
                <a:avLst/>
              </a:prstGeom>
              <a:noFill/>
              <a:ln w="31750">
                <a:solidFill>
                  <a:srgbClr val="94DFB3">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grpSp>
        <p:nvGrpSpPr>
          <p:cNvPr id="30" name="群組 29"/>
          <p:cNvGrpSpPr/>
          <p:nvPr/>
        </p:nvGrpSpPr>
        <p:grpSpPr>
          <a:xfrm flipH="1" flipV="1">
            <a:off x="482385" y="4403928"/>
            <a:ext cx="2371633" cy="2095102"/>
            <a:chOff x="6085052" y="402872"/>
            <a:chExt cx="2371633" cy="2095102"/>
          </a:xfrm>
        </p:grpSpPr>
        <p:sp>
          <p:nvSpPr>
            <p:cNvPr id="31" name="六邊形 30"/>
            <p:cNvSpPr>
              <a:spLocks noChangeAspect="1"/>
            </p:cNvSpPr>
            <p:nvPr/>
          </p:nvSpPr>
          <p:spPr>
            <a:xfrm rot="8700000">
              <a:off x="7484685" y="1198919"/>
              <a:ext cx="972000" cy="845639"/>
            </a:xfrm>
            <a:prstGeom prst="hexagon">
              <a:avLst/>
            </a:prstGeom>
            <a:solidFill>
              <a:schemeClr val="bg1">
                <a:lumMod val="65000"/>
                <a:alpha val="9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33" name="群組 32"/>
            <p:cNvGrpSpPr/>
            <p:nvPr/>
          </p:nvGrpSpPr>
          <p:grpSpPr>
            <a:xfrm>
              <a:off x="6085052" y="402872"/>
              <a:ext cx="2209295" cy="2095102"/>
              <a:chOff x="6085052" y="402872"/>
              <a:chExt cx="2209295" cy="2095102"/>
            </a:xfrm>
          </p:grpSpPr>
          <p:sp>
            <p:nvSpPr>
              <p:cNvPr id="34" name="六邊形 33"/>
              <p:cNvSpPr>
                <a:spLocks noChangeAspect="1"/>
              </p:cNvSpPr>
              <p:nvPr/>
            </p:nvSpPr>
            <p:spPr>
              <a:xfrm rot="7459312">
                <a:off x="6832576" y="484772"/>
                <a:ext cx="1260000" cy="1096199"/>
              </a:xfrm>
              <a:prstGeom prst="hexagon">
                <a:avLst/>
              </a:prstGeom>
              <a:solidFill>
                <a:srgbClr val="94DFB3">
                  <a:alpha val="9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5" name="六邊形 34"/>
              <p:cNvSpPr>
                <a:spLocks noChangeAspect="1"/>
              </p:cNvSpPr>
              <p:nvPr/>
            </p:nvSpPr>
            <p:spPr>
              <a:xfrm rot="2700000">
                <a:off x="6407209" y="629598"/>
                <a:ext cx="648000" cy="563760"/>
              </a:xfrm>
              <a:prstGeom prst="hexagon">
                <a:avLst/>
              </a:prstGeom>
              <a:solidFill>
                <a:schemeClr val="bg1">
                  <a:lumMod val="65000"/>
                  <a:alpha val="9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六邊形 37"/>
              <p:cNvSpPr>
                <a:spLocks noChangeAspect="1"/>
              </p:cNvSpPr>
              <p:nvPr/>
            </p:nvSpPr>
            <p:spPr>
              <a:xfrm rot="900000">
                <a:off x="6085052" y="715053"/>
                <a:ext cx="432000" cy="375840"/>
              </a:xfrm>
              <a:prstGeom prst="hexagon">
                <a:avLst/>
              </a:prstGeom>
              <a:solidFill>
                <a:srgbClr val="94DFB3">
                  <a:alpha val="9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9" name="六邊形 38"/>
              <p:cNvSpPr>
                <a:spLocks noChangeAspect="1"/>
              </p:cNvSpPr>
              <p:nvPr/>
            </p:nvSpPr>
            <p:spPr>
              <a:xfrm rot="2700000">
                <a:off x="7688467" y="1892094"/>
                <a:ext cx="648000" cy="563760"/>
              </a:xfrm>
              <a:prstGeom prst="hexagon">
                <a:avLst/>
              </a:prstGeom>
              <a:solidFill>
                <a:srgbClr val="94DFB3">
                  <a:alpha val="90000"/>
                </a:srgb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2550074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橢圓 44"/>
          <p:cNvSpPr/>
          <p:nvPr/>
        </p:nvSpPr>
        <p:spPr>
          <a:xfrm>
            <a:off x="-272467" y="5858384"/>
            <a:ext cx="2160000" cy="2160000"/>
          </a:xfrm>
          <a:prstGeom prst="ellipse">
            <a:avLst/>
          </a:prstGeom>
          <a:solidFill>
            <a:schemeClr val="bg2">
              <a:lumMod val="9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套索 10"/>
          <p:cNvSpPr/>
          <p:nvPr/>
        </p:nvSpPr>
        <p:spPr>
          <a:xfrm rot="16200000">
            <a:off x="7872000" y="-2147894"/>
            <a:ext cx="4320000" cy="4320000"/>
          </a:xfrm>
          <a:prstGeom prst="chord">
            <a:avLst>
              <a:gd name="adj1" fmla="val 5343653"/>
              <a:gd name="adj2" fmla="val 16200000"/>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未來展望</a:t>
              </a:r>
            </a:p>
          </p:txBody>
        </p:sp>
      </p:grpSp>
      <p:sp>
        <p:nvSpPr>
          <p:cNvPr id="12" name="橢圓 11"/>
          <p:cNvSpPr/>
          <p:nvPr/>
        </p:nvSpPr>
        <p:spPr>
          <a:xfrm>
            <a:off x="6845273" y="512998"/>
            <a:ext cx="2160000" cy="2160000"/>
          </a:xfrm>
          <a:prstGeom prst="ellipse">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p:cNvCxnSpPr/>
          <p:nvPr/>
        </p:nvCxnSpPr>
        <p:spPr>
          <a:xfrm>
            <a:off x="6820165" y="254981"/>
            <a:ext cx="5371835"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H="1">
            <a:off x="242241" y="3258000"/>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817581" y="2567783"/>
            <a:ext cx="10800000" cy="1080000"/>
            <a:chOff x="817581" y="2918761"/>
            <a:chExt cx="10800000" cy="1080000"/>
          </a:xfrm>
        </p:grpSpPr>
        <p:sp>
          <p:nvSpPr>
            <p:cNvPr id="8" name="矩形 7"/>
            <p:cNvSpPr/>
            <p:nvPr/>
          </p:nvSpPr>
          <p:spPr>
            <a:xfrm>
              <a:off x="817581" y="3188761"/>
              <a:ext cx="3600000" cy="54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spc="600" dirty="0">
                  <a:latin typeface="微軟正黑體" panose="020B0604030504040204" pitchFamily="34" charset="-120"/>
                  <a:ea typeface="微軟正黑體" panose="020B0604030504040204" pitchFamily="34" charset="-120"/>
                </a:rPr>
                <a:t>近期</a:t>
              </a:r>
            </a:p>
          </p:txBody>
        </p:sp>
        <p:sp>
          <p:nvSpPr>
            <p:cNvPr id="30" name="矩形 29"/>
            <p:cNvSpPr/>
            <p:nvPr/>
          </p:nvSpPr>
          <p:spPr>
            <a:xfrm>
              <a:off x="4417581" y="3188761"/>
              <a:ext cx="3600000" cy="5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spc="600" dirty="0">
                  <a:latin typeface="微軟正黑體" panose="020B0604030504040204" pitchFamily="34" charset="-120"/>
                  <a:ea typeface="微軟正黑體" panose="020B0604030504040204" pitchFamily="34" charset="-120"/>
                </a:rPr>
                <a:t>中期</a:t>
              </a:r>
            </a:p>
          </p:txBody>
        </p:sp>
        <p:sp>
          <p:nvSpPr>
            <p:cNvPr id="31" name="向右箭號 30"/>
            <p:cNvSpPr/>
            <p:nvPr/>
          </p:nvSpPr>
          <p:spPr>
            <a:xfrm>
              <a:off x="8017581" y="2918761"/>
              <a:ext cx="3600000" cy="1080000"/>
            </a:xfrm>
            <a:prstGeom prst="rightArrow">
              <a:avLst>
                <a:gd name="adj1" fmla="val 50000"/>
                <a:gd name="adj2" fmla="val 4860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spc="600" dirty="0">
                  <a:latin typeface="微軟正黑體" panose="020B0604030504040204" pitchFamily="34" charset="-120"/>
                  <a:ea typeface="微軟正黑體" panose="020B0604030504040204" pitchFamily="34" charset="-120"/>
                </a:rPr>
                <a:t>遠期</a:t>
              </a:r>
            </a:p>
          </p:txBody>
        </p:sp>
      </p:grpSp>
      <p:sp>
        <p:nvSpPr>
          <p:cNvPr id="32" name="矩形 31"/>
          <p:cNvSpPr/>
          <p:nvPr/>
        </p:nvSpPr>
        <p:spPr>
          <a:xfrm>
            <a:off x="817581" y="3377783"/>
            <a:ext cx="3600000" cy="2246769"/>
          </a:xfrm>
          <a:prstGeom prst="rect">
            <a:avLst/>
          </a:prstGeom>
        </p:spPr>
        <p:txBody>
          <a:bodyPr wrap="square">
            <a:spAutoFit/>
          </a:bodyPr>
          <a:lstStyle/>
          <a:p>
            <a:pPr lvl="1">
              <a:lnSpc>
                <a:spcPct val="200000"/>
              </a:lnSpc>
            </a:pPr>
            <a:r>
              <a:rPr lang="zh-TW" altLang="zh-TW" sz="2800" b="1" dirty="0">
                <a:solidFill>
                  <a:schemeClr val="bg1">
                    <a:lumMod val="50000"/>
                  </a:schemeClr>
                </a:solidFill>
                <a:latin typeface="微軟正黑體" panose="020B0604030504040204" pitchFamily="34" charset="-120"/>
                <a:ea typeface="微軟正黑體" panose="020B0604030504040204" pitchFamily="34" charset="-120"/>
              </a:rPr>
              <a:t>定期</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更新</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文章庫</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zh-TW" sz="2800" b="1" dirty="0">
                <a:solidFill>
                  <a:schemeClr val="bg1">
                    <a:lumMod val="50000"/>
                  </a:schemeClr>
                </a:solidFill>
                <a:latin typeface="微軟正黑體" panose="020B0604030504040204" pitchFamily="34" charset="-120"/>
                <a:ea typeface="微軟正黑體" panose="020B0604030504040204" pitchFamily="34" charset="-120"/>
              </a:rPr>
              <a:t>詞庫</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zh-TW" sz="2800" b="1" dirty="0">
                <a:solidFill>
                  <a:schemeClr val="bg1">
                    <a:lumMod val="50000"/>
                  </a:schemeClr>
                </a:solidFill>
                <a:latin typeface="微軟正黑體" panose="020B0604030504040204" pitchFamily="34" charset="-120"/>
                <a:ea typeface="微軟正黑體" panose="020B0604030504040204" pitchFamily="34" charset="-120"/>
              </a:rPr>
              <a:t>模型</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維度</a:t>
            </a:r>
          </a:p>
        </p:txBody>
      </p:sp>
      <p:sp>
        <p:nvSpPr>
          <p:cNvPr id="37" name="矩形 36"/>
          <p:cNvSpPr/>
          <p:nvPr/>
        </p:nvSpPr>
        <p:spPr>
          <a:xfrm>
            <a:off x="4417581" y="3368622"/>
            <a:ext cx="3600000" cy="3108543"/>
          </a:xfrm>
          <a:prstGeom prst="rect">
            <a:avLst/>
          </a:prstGeom>
        </p:spPr>
        <p:txBody>
          <a:bodyPr wrap="square">
            <a:spAutoFit/>
          </a:bodyPr>
          <a:lstStyle/>
          <a:p>
            <a:pPr lvl="1">
              <a:lnSpc>
                <a:spcPct val="200000"/>
              </a:lnSpc>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模型優化</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lvl="2" indent="-457200">
              <a:buFont typeface="Arial" panose="020B0604020202020204" pitchFamily="34" charset="0"/>
              <a:buChar char="•"/>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監督式學習</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lvl="1">
              <a:lnSpc>
                <a:spcPct val="200000"/>
              </a:lnSpc>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客製化服務與模型</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會員制</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企業合作</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38" name="矩形 37"/>
          <p:cNvSpPr/>
          <p:nvPr/>
        </p:nvSpPr>
        <p:spPr>
          <a:xfrm>
            <a:off x="8017581" y="3379097"/>
            <a:ext cx="3600000" cy="821122"/>
          </a:xfrm>
          <a:prstGeom prst="rect">
            <a:avLst/>
          </a:prstGeom>
        </p:spPr>
        <p:txBody>
          <a:bodyPr wrap="square">
            <a:spAutoFit/>
          </a:bodyPr>
          <a:lstStyle/>
          <a:p>
            <a:pPr lvl="1">
              <a:lnSpc>
                <a:spcPct val="200000"/>
              </a:lnSpc>
            </a:pP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擴大應用產業</a:t>
            </a:r>
          </a:p>
        </p:txBody>
      </p:sp>
      <p:cxnSp>
        <p:nvCxnSpPr>
          <p:cNvPr id="41" name="直線接點 40"/>
          <p:cNvCxnSpPr/>
          <p:nvPr/>
        </p:nvCxnSpPr>
        <p:spPr>
          <a:xfrm flipH="1" flipV="1">
            <a:off x="243817" y="6603928"/>
            <a:ext cx="5584225" cy="7883"/>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flipH="1" flipV="1">
            <a:off x="12008223" y="254981"/>
            <a:ext cx="41" cy="432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19" name="橢圓 18"/>
          <p:cNvSpPr>
            <a:spLocks noChangeAspect="1"/>
          </p:cNvSpPr>
          <p:nvPr/>
        </p:nvSpPr>
        <p:spPr>
          <a:xfrm>
            <a:off x="10547629" y="5494880"/>
            <a:ext cx="1260000" cy="1260000"/>
          </a:xfrm>
          <a:prstGeom prst="ellipse">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621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品牌定位現況</a:t>
              </a:r>
            </a:p>
          </p:txBody>
        </p:sp>
      </p:grpSp>
      <p:pic>
        <p:nvPicPr>
          <p:cNvPr id="1028" name="Picture 4" descr="相關圖片"/>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ackgroundRemoval t="10000" b="96667" l="9813" r="89953">
                        <a14:foregroundMark x1="21729" y1="55778" x2="21729" y2="55778"/>
                        <a14:foregroundMark x1="39720" y1="21556" x2="39720" y2="21556"/>
                        <a14:foregroundMark x1="39720" y1="26444" x2="39720" y2="26444"/>
                        <a14:foregroundMark x1="63551" y1="39556" x2="63551" y2="39556"/>
                      </a14:backgroundRemoval>
                    </a14:imgEffect>
                    <a14:imgEffect>
                      <a14:artisticCrisscrossEtching/>
                    </a14:imgEffect>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5520" y="2981718"/>
            <a:ext cx="3197003" cy="336133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p:cNvGrpSpPr/>
          <p:nvPr/>
        </p:nvGrpSpPr>
        <p:grpSpPr>
          <a:xfrm>
            <a:off x="4184627" y="361695"/>
            <a:ext cx="7906870" cy="6134610"/>
            <a:chOff x="4192194" y="379336"/>
            <a:chExt cx="7906870" cy="6134610"/>
          </a:xfrm>
        </p:grpSpPr>
        <p:sp>
          <p:nvSpPr>
            <p:cNvPr id="19" name="等腰三角形 18"/>
            <p:cNvSpPr/>
            <p:nvPr/>
          </p:nvSpPr>
          <p:spPr>
            <a:xfrm flipV="1">
              <a:off x="4380993" y="391240"/>
              <a:ext cx="7552613" cy="3062706"/>
            </a:xfrm>
            <a:prstGeom prst="triangl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12" name="等腰三角形 11"/>
            <p:cNvSpPr/>
            <p:nvPr/>
          </p:nvSpPr>
          <p:spPr>
            <a:xfrm>
              <a:off x="4363556" y="3446899"/>
              <a:ext cx="7582166" cy="3063524"/>
            </a:xfrm>
            <a:prstGeom prst="triangl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20" name="等腰三角形 19"/>
            <p:cNvSpPr/>
            <p:nvPr/>
          </p:nvSpPr>
          <p:spPr>
            <a:xfrm rot="5400000" flipV="1">
              <a:off x="6964545" y="1530281"/>
              <a:ext cx="6131087" cy="3829197"/>
            </a:xfrm>
            <a:prstGeom prst="triangle">
              <a:avLst/>
            </a:prstGeom>
            <a:solidFill>
              <a:srgbClr val="A3C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21" name="等腰三角形 20"/>
            <p:cNvSpPr/>
            <p:nvPr/>
          </p:nvSpPr>
          <p:spPr>
            <a:xfrm rot="16200000" flipH="1" flipV="1">
              <a:off x="3218382" y="1541947"/>
              <a:ext cx="6119996" cy="3794776"/>
            </a:xfrm>
            <a:prstGeom prst="triangle">
              <a:avLst/>
            </a:prstGeom>
            <a:solidFill>
              <a:srgbClr val="A3C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14" name="矩形 13"/>
            <p:cNvSpPr/>
            <p:nvPr/>
          </p:nvSpPr>
          <p:spPr>
            <a:xfrm>
              <a:off x="4192194" y="2646852"/>
              <a:ext cx="2792821" cy="15876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4000" b="1" dirty="0">
                  <a:solidFill>
                    <a:schemeClr val="bg1"/>
                  </a:solidFill>
                  <a:latin typeface="微軟正黑體" panose="020B0604030504040204" pitchFamily="34" charset="-120"/>
                  <a:ea typeface="微軟正黑體" panose="020B0604030504040204" pitchFamily="34" charset="-120"/>
                </a:rPr>
                <a:t>品牌特點</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dirty="0">
                  <a:solidFill>
                    <a:schemeClr val="bg1"/>
                  </a:solidFill>
                  <a:latin typeface="微軟正黑體" panose="020B0604030504040204" pitchFamily="34" charset="-120"/>
                  <a:ea typeface="微軟正黑體" panose="020B0604030504040204" pitchFamily="34" charset="-120"/>
                </a:rPr>
                <a:t>確認市場定位</a:t>
              </a:r>
            </a:p>
          </p:txBody>
        </p:sp>
        <p:sp>
          <p:nvSpPr>
            <p:cNvPr id="15" name="矩形 14"/>
            <p:cNvSpPr/>
            <p:nvPr/>
          </p:nvSpPr>
          <p:spPr>
            <a:xfrm>
              <a:off x="6588409" y="4773055"/>
              <a:ext cx="3130386" cy="15876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4000" b="1" dirty="0">
                  <a:solidFill>
                    <a:schemeClr val="bg1"/>
                  </a:solidFill>
                  <a:latin typeface="微軟正黑體" panose="020B0604030504040204" pitchFamily="34" charset="-120"/>
                  <a:ea typeface="微軟正黑體" panose="020B0604030504040204" pitchFamily="34" charset="-120"/>
                </a:rPr>
                <a:t>分析工具</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800" dirty="0">
                  <a:solidFill>
                    <a:schemeClr val="bg1"/>
                  </a:solidFill>
                  <a:latin typeface="微軟正黑體" panose="020B0604030504040204" pitchFamily="34" charset="-120"/>
                  <a:ea typeface="微軟正黑體" panose="020B0604030504040204" pitchFamily="34" charset="-120"/>
                </a:rPr>
                <a:t>SWOT</a:t>
              </a:r>
              <a:r>
                <a:rPr lang="zh-TW" altLang="en-US" sz="2800" dirty="0">
                  <a:solidFill>
                    <a:schemeClr val="bg1"/>
                  </a:solidFill>
                  <a:latin typeface="微軟正黑體" panose="020B0604030504040204" pitchFamily="34" charset="-120"/>
                  <a:ea typeface="微軟正黑體" panose="020B0604030504040204" pitchFamily="34" charset="-120"/>
                </a:rPr>
                <a:t>、五力分析</a:t>
              </a:r>
            </a:p>
          </p:txBody>
        </p:sp>
        <p:sp>
          <p:nvSpPr>
            <p:cNvPr id="16" name="矩形 15"/>
            <p:cNvSpPr/>
            <p:nvPr/>
          </p:nvSpPr>
          <p:spPr>
            <a:xfrm>
              <a:off x="6625197" y="379337"/>
              <a:ext cx="3056810" cy="15876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4000" b="1" dirty="0">
                  <a:solidFill>
                    <a:schemeClr val="bg1"/>
                  </a:solidFill>
                  <a:latin typeface="微軟正黑體" panose="020B0604030504040204" pitchFamily="34" charset="-120"/>
                  <a:ea typeface="微軟正黑體" panose="020B0604030504040204" pitchFamily="34" charset="-120"/>
                </a:rPr>
                <a:t>競爭對手</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dirty="0">
                  <a:solidFill>
                    <a:schemeClr val="bg1"/>
                  </a:solidFill>
                  <a:latin typeface="微軟正黑體" panose="020B0604030504040204" pitchFamily="34" charset="-120"/>
                  <a:ea typeface="微軟正黑體" panose="020B0604030504040204" pitchFamily="34" charset="-120"/>
                </a:rPr>
                <a:t>判別、分析、定位</a:t>
              </a:r>
            </a:p>
          </p:txBody>
        </p:sp>
        <p:sp>
          <p:nvSpPr>
            <p:cNvPr id="17" name="矩形 16"/>
            <p:cNvSpPr/>
            <p:nvPr/>
          </p:nvSpPr>
          <p:spPr>
            <a:xfrm>
              <a:off x="9306243" y="2653079"/>
              <a:ext cx="2792821" cy="15876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4000" b="1" dirty="0">
                  <a:solidFill>
                    <a:schemeClr val="bg1"/>
                  </a:solidFill>
                  <a:latin typeface="微軟正黑體" panose="020B0604030504040204" pitchFamily="34" charset="-120"/>
                  <a:ea typeface="微軟正黑體" panose="020B0604030504040204" pitchFamily="34" charset="-120"/>
                </a:rPr>
                <a:t>目標客群</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dirty="0">
                  <a:solidFill>
                    <a:schemeClr val="bg1"/>
                  </a:solidFill>
                  <a:latin typeface="微軟正黑體" panose="020B0604030504040204" pitchFamily="34" charset="-120"/>
                  <a:ea typeface="微軟正黑體" panose="020B0604030504040204" pitchFamily="34" charset="-120"/>
                </a:rPr>
                <a:t>發展定位策略</a:t>
              </a:r>
            </a:p>
          </p:txBody>
        </p:sp>
        <p:sp>
          <p:nvSpPr>
            <p:cNvPr id="4" name="矩形 3"/>
            <p:cNvSpPr>
              <a:spLocks/>
            </p:cNvSpPr>
            <p:nvPr/>
          </p:nvSpPr>
          <p:spPr>
            <a:xfrm>
              <a:off x="4373606" y="393946"/>
              <a:ext cx="7560000" cy="61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22" name="橢圓 21"/>
            <p:cNvSpPr>
              <a:spLocks noChangeAspect="1"/>
            </p:cNvSpPr>
            <p:nvPr/>
          </p:nvSpPr>
          <p:spPr>
            <a:xfrm>
              <a:off x="6868687" y="2143334"/>
              <a:ext cx="2592000" cy="2592000"/>
            </a:xfrm>
            <a:prstGeom prst="ellipse">
              <a:avLst/>
            </a:prstGeom>
            <a:solidFill>
              <a:schemeClr val="bg1"/>
            </a:solidFill>
            <a:ln>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品牌定位</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zh-TW" altLang="en-US" sz="3200" b="1" dirty="0">
                  <a:solidFill>
                    <a:schemeClr val="bg1">
                      <a:lumMod val="50000"/>
                    </a:schemeClr>
                  </a:solidFill>
                  <a:latin typeface="微軟正黑體" panose="020B0604030504040204" pitchFamily="34" charset="-120"/>
                  <a:ea typeface="微軟正黑體" panose="020B0604030504040204" pitchFamily="34" charset="-120"/>
                </a:rPr>
                <a:t>現況</a:t>
              </a:r>
              <a:endParaRPr lang="en-US" altLang="zh-TW" sz="3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954378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橢圓 44"/>
          <p:cNvSpPr/>
          <p:nvPr/>
        </p:nvSpPr>
        <p:spPr>
          <a:xfrm>
            <a:off x="-272467" y="5858384"/>
            <a:ext cx="2160000" cy="2160000"/>
          </a:xfrm>
          <a:prstGeom prst="ellipse">
            <a:avLst/>
          </a:prstGeom>
          <a:solidFill>
            <a:schemeClr val="bg2">
              <a:lumMod val="9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套索 10"/>
          <p:cNvSpPr/>
          <p:nvPr/>
        </p:nvSpPr>
        <p:spPr>
          <a:xfrm rot="16200000">
            <a:off x="7872000" y="-2147894"/>
            <a:ext cx="4320000" cy="4320000"/>
          </a:xfrm>
          <a:prstGeom prst="chord">
            <a:avLst>
              <a:gd name="adj1" fmla="val 5343653"/>
              <a:gd name="adj2" fmla="val 16200000"/>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p:cNvGrpSpPr/>
          <p:nvPr/>
        </p:nvGrpSpPr>
        <p:grpSpPr>
          <a:xfrm>
            <a:off x="242282" y="665551"/>
            <a:ext cx="3600000" cy="1440000"/>
            <a:chOff x="381270" y="542612"/>
            <a:chExt cx="3600000" cy="1440000"/>
          </a:xfrm>
        </p:grpSpPr>
        <p:sp>
          <p:nvSpPr>
            <p:cNvPr id="25" name="矩形 24"/>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擴大應用</a:t>
              </a:r>
            </a:p>
          </p:txBody>
        </p:sp>
      </p:grpSp>
      <p:sp>
        <p:nvSpPr>
          <p:cNvPr id="12" name="橢圓 11"/>
          <p:cNvSpPr/>
          <p:nvPr/>
        </p:nvSpPr>
        <p:spPr>
          <a:xfrm>
            <a:off x="6872628" y="514234"/>
            <a:ext cx="2160000" cy="2160000"/>
          </a:xfrm>
          <a:prstGeom prst="ellipse">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p:cNvCxnSpPr/>
          <p:nvPr/>
        </p:nvCxnSpPr>
        <p:spPr>
          <a:xfrm>
            <a:off x="6820165" y="254981"/>
            <a:ext cx="5371835"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H="1">
            <a:off x="242241" y="3258000"/>
            <a:ext cx="41" cy="36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H="1" flipV="1">
            <a:off x="243817" y="6603928"/>
            <a:ext cx="5584225" cy="7883"/>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flipH="1" flipV="1">
            <a:off x="12008223" y="254981"/>
            <a:ext cx="41" cy="432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19" name="橢圓 18"/>
          <p:cNvSpPr>
            <a:spLocks noChangeAspect="1"/>
          </p:cNvSpPr>
          <p:nvPr/>
        </p:nvSpPr>
        <p:spPr>
          <a:xfrm>
            <a:off x="10547629" y="5494880"/>
            <a:ext cx="1260000" cy="1260000"/>
          </a:xfrm>
          <a:prstGeom prst="ellipse">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五邊形 22">
            <a:extLst>
              <a:ext uri="{FF2B5EF4-FFF2-40B4-BE49-F238E27FC236}">
                <a16:creationId xmlns:a16="http://schemas.microsoft.com/office/drawing/2014/main" id="{844FAB9B-51B7-471D-BABA-3B042874B8C2}"/>
              </a:ext>
            </a:extLst>
          </p:cNvPr>
          <p:cNvSpPr/>
          <p:nvPr/>
        </p:nvSpPr>
        <p:spPr>
          <a:xfrm>
            <a:off x="2986580" y="3318874"/>
            <a:ext cx="720000" cy="614433"/>
          </a:xfrm>
          <a:prstGeom prst="homePlate">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2">
                  <a:lumMod val="50000"/>
                </a:schemeClr>
              </a:solidFill>
            </a:endParaRPr>
          </a:p>
        </p:txBody>
      </p:sp>
      <p:grpSp>
        <p:nvGrpSpPr>
          <p:cNvPr id="46" name="群組 45">
            <a:extLst>
              <a:ext uri="{FF2B5EF4-FFF2-40B4-BE49-F238E27FC236}">
                <a16:creationId xmlns:a16="http://schemas.microsoft.com/office/drawing/2014/main" id="{7528E1D4-FFCE-43E3-870E-642A43A95668}"/>
              </a:ext>
            </a:extLst>
          </p:cNvPr>
          <p:cNvGrpSpPr>
            <a:grpSpLocks noChangeAspect="1"/>
          </p:cNvGrpSpPr>
          <p:nvPr/>
        </p:nvGrpSpPr>
        <p:grpSpPr>
          <a:xfrm>
            <a:off x="1843786" y="2989034"/>
            <a:ext cx="1260000" cy="1260000"/>
            <a:chOff x="4022605" y="1469911"/>
            <a:chExt cx="1640983" cy="1640983"/>
          </a:xfrm>
          <a:solidFill>
            <a:schemeClr val="tx1">
              <a:lumMod val="50000"/>
              <a:lumOff val="50000"/>
            </a:schemeClr>
          </a:solidFill>
        </p:grpSpPr>
        <p:sp>
          <p:nvSpPr>
            <p:cNvPr id="47" name="橢圓 46">
              <a:extLst>
                <a:ext uri="{FF2B5EF4-FFF2-40B4-BE49-F238E27FC236}">
                  <a16:creationId xmlns:a16="http://schemas.microsoft.com/office/drawing/2014/main" id="{1B6EEC44-A1FD-4079-A443-037EEEE37C57}"/>
                </a:ext>
              </a:extLst>
            </p:cNvPr>
            <p:cNvSpPr/>
            <p:nvPr/>
          </p:nvSpPr>
          <p:spPr>
            <a:xfrm>
              <a:off x="4022605" y="1469911"/>
              <a:ext cx="1640983" cy="1640983"/>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solidFill>
                  <a:schemeClr val="bg2">
                    <a:lumMod val="50000"/>
                  </a:schemeClr>
                </a:solidFill>
              </a:endParaRPr>
            </a:p>
          </p:txBody>
        </p:sp>
        <p:pic>
          <p:nvPicPr>
            <p:cNvPr id="48" name="圖片 47">
              <a:extLst>
                <a:ext uri="{FF2B5EF4-FFF2-40B4-BE49-F238E27FC236}">
                  <a16:creationId xmlns:a16="http://schemas.microsoft.com/office/drawing/2014/main" id="{9243F664-39DA-4941-9556-251EB8675F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6066" y="1752095"/>
              <a:ext cx="1074059" cy="1074059"/>
            </a:xfrm>
            <a:prstGeom prst="rect">
              <a:avLst/>
            </a:prstGeom>
            <a:grpFill/>
          </p:spPr>
        </p:pic>
      </p:grpSp>
      <p:grpSp>
        <p:nvGrpSpPr>
          <p:cNvPr id="3" name="群組 2">
            <a:extLst>
              <a:ext uri="{FF2B5EF4-FFF2-40B4-BE49-F238E27FC236}">
                <a16:creationId xmlns:a16="http://schemas.microsoft.com/office/drawing/2014/main" id="{5DE0326E-5F4E-47C9-82B6-B50B8B2E09AB}"/>
              </a:ext>
            </a:extLst>
          </p:cNvPr>
          <p:cNvGrpSpPr/>
          <p:nvPr/>
        </p:nvGrpSpPr>
        <p:grpSpPr>
          <a:xfrm>
            <a:off x="748422" y="2994106"/>
            <a:ext cx="1260000" cy="1260000"/>
            <a:chOff x="772141" y="3350384"/>
            <a:chExt cx="1260000" cy="1260000"/>
          </a:xfrm>
        </p:grpSpPr>
        <p:sp>
          <p:nvSpPr>
            <p:cNvPr id="67" name="橢圓 66">
              <a:extLst>
                <a:ext uri="{FF2B5EF4-FFF2-40B4-BE49-F238E27FC236}">
                  <a16:creationId xmlns:a16="http://schemas.microsoft.com/office/drawing/2014/main" id="{F2C904E8-101C-4A69-B61A-80E5B58400E2}"/>
                </a:ext>
              </a:extLst>
            </p:cNvPr>
            <p:cNvSpPr/>
            <p:nvPr/>
          </p:nvSpPr>
          <p:spPr>
            <a:xfrm>
              <a:off x="772141" y="3350384"/>
              <a:ext cx="1260000" cy="1260000"/>
            </a:xfrm>
            <a:prstGeom prst="ellipse">
              <a:avLst/>
            </a:prstGeom>
            <a:solidFill>
              <a:schemeClr val="tx1">
                <a:lumMod val="50000"/>
                <a:lumOff val="50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solidFill>
                  <a:schemeClr val="bg2">
                    <a:lumMod val="50000"/>
                  </a:schemeClr>
                </a:solidFill>
              </a:endParaRPr>
            </a:p>
          </p:txBody>
        </p:sp>
        <p:pic>
          <p:nvPicPr>
            <p:cNvPr id="65" name="圖片 64">
              <a:extLst>
                <a:ext uri="{FF2B5EF4-FFF2-40B4-BE49-F238E27FC236}">
                  <a16:creationId xmlns:a16="http://schemas.microsoft.com/office/drawing/2014/main" id="{AFFA2CAD-F4B8-4ECE-9417-AB97FF505F9D}"/>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584" y="3557322"/>
              <a:ext cx="837351" cy="837351"/>
            </a:xfrm>
            <a:prstGeom prst="rect">
              <a:avLst/>
            </a:prstGeom>
            <a:ln>
              <a:noFill/>
            </a:ln>
          </p:spPr>
        </p:pic>
      </p:grpSp>
      <p:sp>
        <p:nvSpPr>
          <p:cNvPr id="70" name="五邊形 22">
            <a:extLst>
              <a:ext uri="{FF2B5EF4-FFF2-40B4-BE49-F238E27FC236}">
                <a16:creationId xmlns:a16="http://schemas.microsoft.com/office/drawing/2014/main" id="{AF1A0637-F035-4425-9153-32C3CD9BBCA9}"/>
              </a:ext>
            </a:extLst>
          </p:cNvPr>
          <p:cNvSpPr/>
          <p:nvPr/>
        </p:nvSpPr>
        <p:spPr>
          <a:xfrm>
            <a:off x="9605872" y="3302310"/>
            <a:ext cx="720000" cy="614433"/>
          </a:xfrm>
          <a:prstGeom prst="homePlate">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2">
                  <a:lumMod val="50000"/>
                </a:schemeClr>
              </a:solidFill>
            </a:endParaRPr>
          </a:p>
        </p:txBody>
      </p:sp>
      <p:grpSp>
        <p:nvGrpSpPr>
          <p:cNvPr id="58" name="群組 57">
            <a:extLst>
              <a:ext uri="{FF2B5EF4-FFF2-40B4-BE49-F238E27FC236}">
                <a16:creationId xmlns:a16="http://schemas.microsoft.com/office/drawing/2014/main" id="{D78F7F48-3601-4919-9F0D-B260B67AC3AF}"/>
              </a:ext>
            </a:extLst>
          </p:cNvPr>
          <p:cNvGrpSpPr>
            <a:grpSpLocks noChangeAspect="1"/>
          </p:cNvGrpSpPr>
          <p:nvPr/>
        </p:nvGrpSpPr>
        <p:grpSpPr>
          <a:xfrm>
            <a:off x="10325872" y="2979526"/>
            <a:ext cx="1260000" cy="1260000"/>
            <a:chOff x="10245044" y="3993184"/>
            <a:chExt cx="1640983" cy="1640983"/>
          </a:xfrm>
          <a:solidFill>
            <a:schemeClr val="tx1">
              <a:lumMod val="50000"/>
              <a:lumOff val="50000"/>
            </a:schemeClr>
          </a:solidFill>
        </p:grpSpPr>
        <p:sp>
          <p:nvSpPr>
            <p:cNvPr id="59" name="橢圓 58">
              <a:extLst>
                <a:ext uri="{FF2B5EF4-FFF2-40B4-BE49-F238E27FC236}">
                  <a16:creationId xmlns:a16="http://schemas.microsoft.com/office/drawing/2014/main" id="{862AC612-277B-4C5A-82E7-14AE280AA210}"/>
                </a:ext>
              </a:extLst>
            </p:cNvPr>
            <p:cNvSpPr/>
            <p:nvPr/>
          </p:nvSpPr>
          <p:spPr>
            <a:xfrm>
              <a:off x="10245044" y="3993184"/>
              <a:ext cx="1640983" cy="1640983"/>
            </a:xfrm>
            <a:prstGeom prst="ellipse">
              <a:avLst/>
            </a:prstGeom>
            <a:grp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solidFill>
                  <a:schemeClr val="bg2">
                    <a:lumMod val="50000"/>
                  </a:schemeClr>
                </a:solidFill>
              </a:endParaRPr>
            </a:p>
          </p:txBody>
        </p:sp>
        <p:pic>
          <p:nvPicPr>
            <p:cNvPr id="60" name="圖片 59">
              <a:extLst>
                <a:ext uri="{FF2B5EF4-FFF2-40B4-BE49-F238E27FC236}">
                  <a16:creationId xmlns:a16="http://schemas.microsoft.com/office/drawing/2014/main" id="{8792CB9D-390F-4938-BB57-1D393DEFA4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58784" y="4246331"/>
              <a:ext cx="1013502" cy="1013502"/>
            </a:xfrm>
            <a:prstGeom prst="rect">
              <a:avLst/>
            </a:prstGeom>
            <a:grpFill/>
          </p:spPr>
        </p:pic>
      </p:grpSp>
      <p:grpSp>
        <p:nvGrpSpPr>
          <p:cNvPr id="4" name="群組 3"/>
          <p:cNvGrpSpPr/>
          <p:nvPr/>
        </p:nvGrpSpPr>
        <p:grpSpPr>
          <a:xfrm>
            <a:off x="3562614" y="2629389"/>
            <a:ext cx="6282808" cy="1989433"/>
            <a:chOff x="5891225" y="206577"/>
            <a:chExt cx="6282808" cy="1989433"/>
          </a:xfrm>
        </p:grpSpPr>
        <p:grpSp>
          <p:nvGrpSpPr>
            <p:cNvPr id="2" name="群組 1"/>
            <p:cNvGrpSpPr/>
            <p:nvPr/>
          </p:nvGrpSpPr>
          <p:grpSpPr>
            <a:xfrm>
              <a:off x="5891225" y="206577"/>
              <a:ext cx="6282808" cy="1989433"/>
              <a:chOff x="3950086" y="197893"/>
              <a:chExt cx="6282808" cy="1989433"/>
            </a:xfrm>
          </p:grpSpPr>
          <p:grpSp>
            <p:nvGrpSpPr>
              <p:cNvPr id="43" name="群組 42"/>
              <p:cNvGrpSpPr/>
              <p:nvPr/>
            </p:nvGrpSpPr>
            <p:grpSpPr>
              <a:xfrm rot="16200000">
                <a:off x="6809940" y="-1235627"/>
                <a:ext cx="1989433" cy="4856474"/>
                <a:chOff x="7112254" y="533363"/>
                <a:chExt cx="1989433" cy="4856474"/>
              </a:xfrm>
            </p:grpSpPr>
            <p:grpSp>
              <p:nvGrpSpPr>
                <p:cNvPr id="64" name="群組 63"/>
                <p:cNvGrpSpPr/>
                <p:nvPr/>
              </p:nvGrpSpPr>
              <p:grpSpPr>
                <a:xfrm>
                  <a:off x="7114984" y="1944614"/>
                  <a:ext cx="1986703" cy="3445223"/>
                  <a:chOff x="4551237" y="-14308"/>
                  <a:chExt cx="1986703" cy="3445223"/>
                </a:xfrm>
              </p:grpSpPr>
              <p:sp>
                <p:nvSpPr>
                  <p:cNvPr id="72" name="圖案 71"/>
                  <p:cNvSpPr>
                    <a:spLocks noChangeAspect="1"/>
                  </p:cNvSpPr>
                  <p:nvPr/>
                </p:nvSpPr>
                <p:spPr>
                  <a:xfrm>
                    <a:off x="4551237" y="-14308"/>
                    <a:ext cx="1980000" cy="1980302"/>
                  </a:xfrm>
                  <a:prstGeom prst="leftCircularArrow">
                    <a:avLst>
                      <a:gd name="adj1" fmla="val 7549"/>
                      <a:gd name="adj2" fmla="val 1142322"/>
                      <a:gd name="adj3" fmla="val 6354791"/>
                      <a:gd name="adj4" fmla="val 306273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圖案 72"/>
                  <p:cNvSpPr>
                    <a:spLocks noChangeAspect="1"/>
                  </p:cNvSpPr>
                  <p:nvPr/>
                </p:nvSpPr>
                <p:spPr>
                  <a:xfrm flipH="1" flipV="1">
                    <a:off x="4557940" y="1450613"/>
                    <a:ext cx="1980000" cy="1980302"/>
                  </a:xfrm>
                  <a:prstGeom prst="leftCircularArrow">
                    <a:avLst>
                      <a:gd name="adj1" fmla="val 7549"/>
                      <a:gd name="adj2" fmla="val 0"/>
                      <a:gd name="adj3" fmla="val 6354791"/>
                      <a:gd name="adj4" fmla="val 306273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66" name="圖案 65"/>
                <p:cNvSpPr>
                  <a:spLocks noChangeAspect="1"/>
                </p:cNvSpPr>
                <p:nvPr/>
              </p:nvSpPr>
              <p:spPr>
                <a:xfrm rot="19065287" flipH="1">
                  <a:off x="7112254" y="533363"/>
                  <a:ext cx="1980000" cy="1980302"/>
                </a:xfrm>
                <a:prstGeom prst="leftCircularArrow">
                  <a:avLst>
                    <a:gd name="adj1" fmla="val 7549"/>
                    <a:gd name="adj2" fmla="val 1142322"/>
                    <a:gd name="adj3" fmla="val 6354791"/>
                    <a:gd name="adj4" fmla="val 29119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78" name="圖案 77"/>
              <p:cNvSpPr>
                <a:spLocks noChangeAspect="1"/>
              </p:cNvSpPr>
              <p:nvPr/>
            </p:nvSpPr>
            <p:spPr>
              <a:xfrm rot="7934713" flipH="1" flipV="1">
                <a:off x="3950237" y="202666"/>
                <a:ext cx="1980000" cy="1980302"/>
              </a:xfrm>
              <a:prstGeom prst="leftCircularArrow">
                <a:avLst>
                  <a:gd name="adj1" fmla="val 7549"/>
                  <a:gd name="adj2" fmla="val 1142322"/>
                  <a:gd name="adj3" fmla="val 6354791"/>
                  <a:gd name="adj4" fmla="val 291196"/>
                  <a:gd name="adj5" fmla="val 11320"/>
                </a:avLst>
              </a:prstGeom>
              <a:solidFill>
                <a:srgbClr val="4CB89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矩形 78"/>
              <p:cNvSpPr/>
              <p:nvPr/>
            </p:nvSpPr>
            <p:spPr>
              <a:xfrm rot="10800000" flipV="1">
                <a:off x="4183863" y="793311"/>
                <a:ext cx="1451829" cy="769441"/>
              </a:xfrm>
              <a:prstGeom prst="rect">
                <a:avLst/>
              </a:prstGeom>
              <a:noFill/>
              <a:ln w="57150">
                <a:noFill/>
              </a:ln>
            </p:spPr>
            <p:txBody>
              <a:bodyPr wrap="square">
                <a:spAutoFit/>
              </a:bodyPr>
              <a:lstStyle/>
              <a:p>
                <a:pPr algn="ctr" fontAlgn="auto">
                  <a:spcBef>
                    <a:spcPts val="0"/>
                  </a:spcBef>
                  <a:spcAft>
                    <a:spcPts val="0"/>
                  </a:spcAft>
                  <a:defRPr/>
                </a:pP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網路文章爬取</a:t>
                </a:r>
              </a:p>
            </p:txBody>
          </p:sp>
        </p:grpSp>
        <p:sp>
          <p:nvSpPr>
            <p:cNvPr id="80" name="矩形 79"/>
            <p:cNvSpPr/>
            <p:nvPr/>
          </p:nvSpPr>
          <p:spPr>
            <a:xfrm rot="10800000" flipV="1">
              <a:off x="7551336" y="815558"/>
              <a:ext cx="1451829" cy="769441"/>
            </a:xfrm>
            <a:prstGeom prst="rect">
              <a:avLst/>
            </a:prstGeom>
            <a:noFill/>
            <a:ln w="57150">
              <a:noFill/>
            </a:ln>
          </p:spPr>
          <p:txBody>
            <a:bodyPr wrap="square">
              <a:spAutoFit/>
            </a:bodyPr>
            <a:lstStyle/>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自然語言</a:t>
              </a:r>
              <a:endParaRPr lang="en-US" altLang="zh-TW" sz="2200" b="1" dirty="0">
                <a:solidFill>
                  <a:schemeClr val="bg2">
                    <a:lumMod val="50000"/>
                  </a:schemeClr>
                </a:solidFill>
                <a:latin typeface="微軟正黑體" panose="020B0604030504040204" pitchFamily="34" charset="-120"/>
                <a:ea typeface="微軟正黑體" panose="020B0604030504040204" pitchFamily="34" charset="-120"/>
              </a:endParaRPr>
            </a:p>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處理</a:t>
              </a:r>
            </a:p>
          </p:txBody>
        </p:sp>
        <p:sp>
          <p:nvSpPr>
            <p:cNvPr id="81" name="矩形 80"/>
            <p:cNvSpPr/>
            <p:nvPr/>
          </p:nvSpPr>
          <p:spPr>
            <a:xfrm rot="10800000" flipV="1">
              <a:off x="9003165" y="815558"/>
              <a:ext cx="1451829" cy="769441"/>
            </a:xfrm>
            <a:prstGeom prst="rect">
              <a:avLst/>
            </a:prstGeom>
            <a:noFill/>
            <a:ln w="57150">
              <a:noFill/>
            </a:ln>
          </p:spPr>
          <p:txBody>
            <a:bodyPr wrap="square">
              <a:spAutoFit/>
            </a:bodyPr>
            <a:lstStyle/>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機器學習</a:t>
              </a:r>
              <a:endParaRPr lang="en-US" altLang="zh-TW" sz="2200" b="1" dirty="0">
                <a:solidFill>
                  <a:schemeClr val="bg2">
                    <a:lumMod val="50000"/>
                  </a:schemeClr>
                </a:solidFill>
                <a:latin typeface="微軟正黑體" panose="020B0604030504040204" pitchFamily="34" charset="-120"/>
                <a:ea typeface="微軟正黑體" panose="020B0604030504040204" pitchFamily="34" charset="-120"/>
              </a:endParaRPr>
            </a:p>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主題分群</a:t>
              </a:r>
              <a:endParaRPr lang="en-US" altLang="zh-TW" sz="2200" b="1"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82" name="矩形 81"/>
            <p:cNvSpPr/>
            <p:nvPr/>
          </p:nvSpPr>
          <p:spPr>
            <a:xfrm rot="10800000" flipV="1">
              <a:off x="10454994" y="815558"/>
              <a:ext cx="1451829" cy="769441"/>
            </a:xfrm>
            <a:prstGeom prst="rect">
              <a:avLst/>
            </a:prstGeom>
            <a:noFill/>
            <a:ln w="57150">
              <a:noFill/>
            </a:ln>
          </p:spPr>
          <p:txBody>
            <a:bodyPr wrap="square">
              <a:spAutoFit/>
            </a:bodyPr>
            <a:lstStyle/>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情緒分數</a:t>
              </a:r>
              <a:endParaRPr lang="en-US" altLang="zh-TW" sz="2200" b="1" dirty="0">
                <a:solidFill>
                  <a:schemeClr val="bg2">
                    <a:lumMod val="50000"/>
                  </a:schemeClr>
                </a:solidFill>
                <a:latin typeface="微軟正黑體" panose="020B0604030504040204" pitchFamily="34" charset="-120"/>
                <a:ea typeface="微軟正黑體" panose="020B0604030504040204" pitchFamily="34" charset="-120"/>
              </a:endParaRPr>
            </a:p>
            <a:p>
              <a:pPr algn="ctr"/>
              <a:r>
                <a:rPr lang="zh-TW" altLang="en-US" sz="2200" b="1" dirty="0">
                  <a:solidFill>
                    <a:schemeClr val="bg2">
                      <a:lumMod val="50000"/>
                    </a:schemeClr>
                  </a:solidFill>
                  <a:latin typeface="微軟正黑體" panose="020B0604030504040204" pitchFamily="34" charset="-120"/>
                  <a:ea typeface="微軟正黑體" panose="020B0604030504040204" pitchFamily="34" charset="-120"/>
                </a:rPr>
                <a:t>計算</a:t>
              </a:r>
            </a:p>
          </p:txBody>
        </p:sp>
      </p:grpSp>
      <p:sp>
        <p:nvSpPr>
          <p:cNvPr id="36" name="矩形 35"/>
          <p:cNvSpPr/>
          <p:nvPr/>
        </p:nvSpPr>
        <p:spPr>
          <a:xfrm>
            <a:off x="4417581" y="4796091"/>
            <a:ext cx="3600000" cy="1080000"/>
          </a:xfrm>
          <a:prstGeom prst="rect">
            <a:avLst/>
          </a:prstGeom>
          <a:no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lumMod val="65000"/>
                    <a:lumOff val="35000"/>
                  </a:schemeClr>
                </a:solidFill>
                <a:latin typeface="微軟正黑體" panose="020B0604030504040204" pitchFamily="34" charset="-120"/>
                <a:ea typeface="微軟正黑體" panose="020B0604030504040204" pitchFamily="34" charset="-120"/>
              </a:rPr>
              <a:t>可運用於多領域</a:t>
            </a:r>
            <a:endParaRPr lang="en-US" altLang="zh-TW" sz="2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lgn="ctr"/>
            <a:r>
              <a:rPr lang="zh-TW" altLang="en-US" sz="2400" b="1" dirty="0">
                <a:solidFill>
                  <a:schemeClr val="tx1">
                    <a:lumMod val="65000"/>
                    <a:lumOff val="35000"/>
                  </a:schemeClr>
                </a:solidFill>
                <a:latin typeface="微軟正黑體" panose="020B0604030504040204" pitchFamily="34" charset="-120"/>
                <a:ea typeface="微軟正黑體" panose="020B0604030504040204" pitchFamily="34" charset="-120"/>
              </a:rPr>
              <a:t>股市、選舉預測</a:t>
            </a:r>
          </a:p>
        </p:txBody>
      </p:sp>
      <p:cxnSp>
        <p:nvCxnSpPr>
          <p:cNvPr id="42" name="肘形接點 41"/>
          <p:cNvCxnSpPr>
            <a:stCxn id="67" idx="4"/>
            <a:endCxn id="36" idx="1"/>
          </p:cNvCxnSpPr>
          <p:nvPr/>
        </p:nvCxnSpPr>
        <p:spPr>
          <a:xfrm rot="16200000" flipH="1">
            <a:off x="2357009" y="3275518"/>
            <a:ext cx="1081985" cy="3039159"/>
          </a:xfrm>
          <a:prstGeom prst="bentConnector2">
            <a:avLst/>
          </a:prstGeom>
          <a:ln w="76200">
            <a:solidFill>
              <a:schemeClr val="bg1">
                <a:lumMod val="75000"/>
              </a:schemeClr>
            </a:solidFill>
            <a:headEnd type="none"/>
            <a:tailEnd type="stealth" w="med" len="lg"/>
          </a:ln>
        </p:spPr>
        <p:style>
          <a:lnRef idx="1">
            <a:schemeClr val="accent1"/>
          </a:lnRef>
          <a:fillRef idx="0">
            <a:schemeClr val="accent1"/>
          </a:fillRef>
          <a:effectRef idx="0">
            <a:schemeClr val="accent1"/>
          </a:effectRef>
          <a:fontRef idx="minor">
            <a:schemeClr val="tx1"/>
          </a:fontRef>
        </p:style>
      </p:cxnSp>
      <p:cxnSp>
        <p:nvCxnSpPr>
          <p:cNvPr id="49" name="肘形接點 48"/>
          <p:cNvCxnSpPr>
            <a:stCxn id="59" idx="4"/>
            <a:endCxn id="36" idx="3"/>
          </p:cNvCxnSpPr>
          <p:nvPr/>
        </p:nvCxnSpPr>
        <p:spPr>
          <a:xfrm rot="5400000">
            <a:off x="8938445" y="3318663"/>
            <a:ext cx="1096565" cy="2938291"/>
          </a:xfrm>
          <a:prstGeom prst="bentConnector2">
            <a:avLst/>
          </a:prstGeom>
          <a:ln w="76200">
            <a:solidFill>
              <a:schemeClr val="bg1">
                <a:lumMod val="75000"/>
              </a:schemeClr>
            </a:solidFill>
            <a:headEnd type="none"/>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29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直角三角形 46"/>
          <p:cNvSpPr>
            <a:spLocks noChangeAspect="1"/>
          </p:cNvSpPr>
          <p:nvPr/>
        </p:nvSpPr>
        <p:spPr>
          <a:xfrm flipV="1">
            <a:off x="6311010" y="341644"/>
            <a:ext cx="5589105" cy="6192937"/>
          </a:xfrm>
          <a:prstGeom prst="rtTriangle">
            <a:avLst/>
          </a:prstGeom>
          <a:noFill/>
          <a:ln w="571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直角三角形 44"/>
          <p:cNvSpPr/>
          <p:nvPr/>
        </p:nvSpPr>
        <p:spPr>
          <a:xfrm rot="16200000">
            <a:off x="5668340" y="334337"/>
            <a:ext cx="6858001" cy="6189325"/>
          </a:xfrm>
          <a:prstGeom prst="rtTriangle">
            <a:avLst/>
          </a:prstGeom>
          <a:solidFill>
            <a:srgbClr val="A3C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34527"/>
          <a:stretch/>
        </p:blipFill>
        <p:spPr>
          <a:xfrm>
            <a:off x="0" y="0"/>
            <a:ext cx="6002677" cy="6858000"/>
          </a:xfrm>
          <a:prstGeom prst="rect">
            <a:avLst/>
          </a:prstGeom>
        </p:spPr>
      </p:pic>
      <p:sp>
        <p:nvSpPr>
          <p:cNvPr id="28" name="文字方塊 27"/>
          <p:cNvSpPr txBox="1"/>
          <p:nvPr/>
        </p:nvSpPr>
        <p:spPr>
          <a:xfrm>
            <a:off x="6970321" y="2768698"/>
            <a:ext cx="4254038" cy="1338828"/>
          </a:xfrm>
          <a:prstGeom prst="rect">
            <a:avLst/>
          </a:prstGeom>
          <a:solidFill>
            <a:schemeClr val="bg1"/>
          </a:solidFill>
          <a:ln w="88900">
            <a:solidFill>
              <a:schemeClr val="bg1">
                <a:lumMod val="50000"/>
              </a:schemeClr>
            </a:solidFill>
          </a:ln>
        </p:spPr>
        <p:txBody>
          <a:bodyPr wrap="square" rtlCol="0" anchor="ctr">
            <a:spAutoFit/>
          </a:bodyPr>
          <a:lstStyle/>
          <a:p>
            <a:pPr algn="ctr">
              <a:lnSpc>
                <a:spcPct val="150000"/>
              </a:lnSpc>
            </a:pPr>
            <a:r>
              <a:rPr lang="en-US" altLang="zh-TW" sz="5400" b="1" spc="600" dirty="0">
                <a:solidFill>
                  <a:schemeClr val="bg1">
                    <a:lumMod val="50000"/>
                  </a:schemeClr>
                </a:solidFill>
                <a:latin typeface="微軟正黑體" panose="020B0604030504040204" pitchFamily="34" charset="-120"/>
                <a:ea typeface="微軟正黑體" panose="020B0604030504040204" pitchFamily="34" charset="-120"/>
              </a:rPr>
              <a:t>THANKS</a:t>
            </a:r>
            <a:endParaRPr lang="zh-TW" altLang="en-US" sz="5400" b="1" spc="6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0" name="圖片 29"/>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2500" b="98500" l="1500" r="100000">
                        <a14:foregroundMark x1="27500" y1="38500" x2="27500" y2="38500"/>
                        <a14:foregroundMark x1="70500" y1="70500" x2="70500" y2="70500"/>
                      </a14:backgroundRemoval>
                    </a14:imgEffect>
                    <a14:imgEffect>
                      <a14:artisticCrisscrossEtching/>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flipH="1">
            <a:off x="10013396" y="4107526"/>
            <a:ext cx="1452405" cy="1452405"/>
          </a:xfrm>
          <a:prstGeom prst="rect">
            <a:avLst/>
          </a:prstGeom>
        </p:spPr>
      </p:pic>
      <p:cxnSp>
        <p:nvCxnSpPr>
          <p:cNvPr id="50" name="直線接點 49"/>
          <p:cNvCxnSpPr>
            <a:stCxn id="48" idx="0"/>
            <a:endCxn id="48" idx="2"/>
          </p:cNvCxnSpPr>
          <p:nvPr/>
        </p:nvCxnSpPr>
        <p:spPr>
          <a:xfrm>
            <a:off x="11900115" y="323416"/>
            <a:ext cx="0" cy="61929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a:stCxn id="48" idx="4"/>
            <a:endCxn id="48" idx="2"/>
          </p:cNvCxnSpPr>
          <p:nvPr/>
        </p:nvCxnSpPr>
        <p:spPr>
          <a:xfrm>
            <a:off x="6311007" y="6516356"/>
            <a:ext cx="558910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直角三角形 47"/>
          <p:cNvSpPr>
            <a:spLocks noChangeAspect="1"/>
          </p:cNvSpPr>
          <p:nvPr/>
        </p:nvSpPr>
        <p:spPr>
          <a:xfrm rot="10800000" flipV="1">
            <a:off x="6311007" y="323416"/>
            <a:ext cx="5589108" cy="6192940"/>
          </a:xfrm>
          <a:prstGeom prst="r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148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線接點 29"/>
          <p:cNvCxnSpPr/>
          <p:nvPr/>
        </p:nvCxnSpPr>
        <p:spPr>
          <a:xfrm rot="5400000" flipH="1">
            <a:off x="1855462" y="2375011"/>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12011884" y="231116"/>
            <a:ext cx="0" cy="664792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9355015" y="231116"/>
            <a:ext cx="2656869" cy="246449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3" name="直角三角形 32"/>
          <p:cNvSpPr/>
          <p:nvPr/>
        </p:nvSpPr>
        <p:spPr>
          <a:xfrm rot="10800000" flipH="1" flipV="1">
            <a:off x="4249301" y="5930693"/>
            <a:ext cx="2382611" cy="768687"/>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直角三角形 33"/>
          <p:cNvSpPr/>
          <p:nvPr/>
        </p:nvSpPr>
        <p:spPr>
          <a:xfrm rot="10800000">
            <a:off x="9616267" y="231116"/>
            <a:ext cx="2220233" cy="1983272"/>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文章前處理</a:t>
              </a:r>
            </a:p>
          </p:txBody>
        </p:sp>
      </p:grpSp>
      <p:sp>
        <p:nvSpPr>
          <p:cNvPr id="50" name="矩形 49"/>
          <p:cNvSpPr/>
          <p:nvPr/>
        </p:nvSpPr>
        <p:spPr>
          <a:xfrm>
            <a:off x="949565" y="4188685"/>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詞性標注</a:t>
            </a:r>
          </a:p>
        </p:txBody>
      </p:sp>
      <p:sp>
        <p:nvSpPr>
          <p:cNvPr id="4" name="矩形 3"/>
          <p:cNvSpPr/>
          <p:nvPr/>
        </p:nvSpPr>
        <p:spPr>
          <a:xfrm>
            <a:off x="949565" y="5078568"/>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詞性過濾</a:t>
            </a:r>
          </a:p>
        </p:txBody>
      </p:sp>
      <p:sp>
        <p:nvSpPr>
          <p:cNvPr id="52" name="矩形 51"/>
          <p:cNvSpPr/>
          <p:nvPr/>
        </p:nvSpPr>
        <p:spPr>
          <a:xfrm>
            <a:off x="949565" y="5976539"/>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詳細詞性過濾</a:t>
            </a:r>
          </a:p>
        </p:txBody>
      </p:sp>
      <p:sp>
        <p:nvSpPr>
          <p:cNvPr id="20" name="矩形 19"/>
          <p:cNvSpPr/>
          <p:nvPr/>
        </p:nvSpPr>
        <p:spPr>
          <a:xfrm>
            <a:off x="5365378" y="885247"/>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今天我買了一雙很漂亮的</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的鞋子</a:t>
            </a:r>
          </a:p>
        </p:txBody>
      </p:sp>
      <p:sp>
        <p:nvSpPr>
          <p:cNvPr id="22" name="矩形 21"/>
          <p:cNvSpPr/>
          <p:nvPr/>
        </p:nvSpPr>
        <p:spPr>
          <a:xfrm>
            <a:off x="949565" y="2375011"/>
            <a:ext cx="21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文章斷詞</a:t>
            </a:r>
          </a:p>
        </p:txBody>
      </p:sp>
      <p:sp>
        <p:nvSpPr>
          <p:cNvPr id="25" name="矩形 24"/>
          <p:cNvSpPr/>
          <p:nvPr/>
        </p:nvSpPr>
        <p:spPr>
          <a:xfrm>
            <a:off x="5365378" y="3040486"/>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今天  我  買  </a:t>
            </a:r>
            <a:r>
              <a:rPr lang="zh-TW" altLang="en-US" sz="2800" b="1" dirty="0">
                <a:solidFill>
                  <a:srgbClr val="FF0000"/>
                </a:solidFill>
                <a:latin typeface="微軟正黑體" panose="020B0604030504040204" pitchFamily="34" charset="-120"/>
                <a:ea typeface="微軟正黑體" panose="020B0604030504040204" pitchFamily="34" charset="-120"/>
              </a:rPr>
              <a:t>了</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一雙  很漂亮  </a:t>
            </a:r>
            <a:r>
              <a:rPr lang="zh-TW" altLang="en-US" sz="2800" b="1" dirty="0">
                <a:solidFill>
                  <a:srgbClr val="FF0000"/>
                </a:solidFill>
                <a:latin typeface="微軟正黑體" panose="020B0604030504040204" pitchFamily="34" charset="-120"/>
                <a:ea typeface="微軟正黑體" panose="020B0604030504040204" pitchFamily="34" charset="-120"/>
              </a:rPr>
              <a:t>的 </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a:t>
            </a:r>
            <a:r>
              <a:rPr lang="zh-TW" altLang="en-US" sz="2800" b="1" dirty="0">
                <a:solidFill>
                  <a:srgbClr val="FF0000"/>
                </a:solidFill>
                <a:latin typeface="微軟正黑體" panose="020B0604030504040204" pitchFamily="34" charset="-120"/>
                <a:ea typeface="微軟正黑體" panose="020B0604030504040204" pitchFamily="34" charset="-120"/>
              </a:rPr>
              <a:t>的</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鞋子</a:t>
            </a:r>
          </a:p>
        </p:txBody>
      </p:sp>
      <p:sp>
        <p:nvSpPr>
          <p:cNvPr id="26" name="矩形 25"/>
          <p:cNvSpPr/>
          <p:nvPr/>
        </p:nvSpPr>
        <p:spPr>
          <a:xfrm>
            <a:off x="5365378" y="5190965"/>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今天  我  買  一雙  很漂亮  </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a:t>
            </a:r>
          </a:p>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鞋子</a:t>
            </a:r>
          </a:p>
        </p:txBody>
      </p:sp>
      <p:sp>
        <p:nvSpPr>
          <p:cNvPr id="27" name="矩形 26"/>
          <p:cNvSpPr/>
          <p:nvPr/>
        </p:nvSpPr>
        <p:spPr>
          <a:xfrm>
            <a:off x="949565" y="3283974"/>
            <a:ext cx="21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停用詞過濾</a:t>
            </a:r>
          </a:p>
        </p:txBody>
      </p:sp>
      <p:sp>
        <p:nvSpPr>
          <p:cNvPr id="28" name="向右箭號 27"/>
          <p:cNvSpPr>
            <a:spLocks noChangeAspect="1"/>
          </p:cNvSpPr>
          <p:nvPr/>
        </p:nvSpPr>
        <p:spPr>
          <a:xfrm rot="5400000">
            <a:off x="7885376" y="4316962"/>
            <a:ext cx="720000" cy="677527"/>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a:spLocks noChangeAspect="1"/>
          </p:cNvSpPr>
          <p:nvPr/>
        </p:nvSpPr>
        <p:spPr>
          <a:xfrm rot="5400000">
            <a:off x="7885377" y="2161723"/>
            <a:ext cx="720000" cy="677527"/>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70799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接點 31"/>
          <p:cNvCxnSpPr/>
          <p:nvPr/>
        </p:nvCxnSpPr>
        <p:spPr>
          <a:xfrm rot="5400000" flipH="1">
            <a:off x="1855462" y="2375011"/>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12011884" y="231116"/>
            <a:ext cx="0" cy="664792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9355015" y="231116"/>
            <a:ext cx="2656869" cy="2464495"/>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5" name="直角三角形 34"/>
          <p:cNvSpPr/>
          <p:nvPr/>
        </p:nvSpPr>
        <p:spPr>
          <a:xfrm rot="10800000" flipH="1" flipV="1">
            <a:off x="4249301" y="5930693"/>
            <a:ext cx="2382611" cy="768687"/>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直角三角形 35"/>
          <p:cNvSpPr/>
          <p:nvPr/>
        </p:nvSpPr>
        <p:spPr>
          <a:xfrm rot="10800000">
            <a:off x="9616267" y="231116"/>
            <a:ext cx="2220233" cy="1983272"/>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文章前處理</a:t>
              </a:r>
            </a:p>
          </p:txBody>
        </p:sp>
      </p:grpSp>
      <p:sp>
        <p:nvSpPr>
          <p:cNvPr id="49" name="矩形 48"/>
          <p:cNvSpPr/>
          <p:nvPr/>
        </p:nvSpPr>
        <p:spPr>
          <a:xfrm>
            <a:off x="949565" y="2375011"/>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文章斷詞</a:t>
            </a:r>
          </a:p>
        </p:txBody>
      </p:sp>
      <p:sp>
        <p:nvSpPr>
          <p:cNvPr id="17" name="矩形 16"/>
          <p:cNvSpPr/>
          <p:nvPr/>
        </p:nvSpPr>
        <p:spPr>
          <a:xfrm>
            <a:off x="5365378" y="889647"/>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今天  我  買  一雙  很漂亮  </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鞋子</a:t>
            </a:r>
          </a:p>
        </p:txBody>
      </p:sp>
      <p:sp>
        <p:nvSpPr>
          <p:cNvPr id="18" name="矩形 17"/>
          <p:cNvSpPr/>
          <p:nvPr/>
        </p:nvSpPr>
        <p:spPr>
          <a:xfrm>
            <a:off x="5378136" y="3009168"/>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rgbClr val="FF0000"/>
                </a:solidFill>
                <a:latin typeface="微軟正黑體" panose="020B0604030504040204" pitchFamily="34" charset="-120"/>
                <a:ea typeface="微軟正黑體" panose="020B0604030504040204" pitchFamily="34" charset="-120"/>
              </a:rPr>
              <a:t>今天</a:t>
            </a:r>
            <a:r>
              <a:rPr lang="en-US" altLang="zh-TW" sz="2800" b="1" dirty="0">
                <a:solidFill>
                  <a:srgbClr val="FF0000"/>
                </a:solidFill>
                <a:latin typeface="微軟正黑體" panose="020B0604030504040204" pitchFamily="34" charset="-120"/>
                <a:ea typeface="微軟正黑體" panose="020B0604030504040204" pitchFamily="34" charset="-120"/>
              </a:rPr>
              <a:t>(t)</a:t>
            </a:r>
            <a:r>
              <a:rPr lang="zh-TW" altLang="en-US" sz="2800" b="1" dirty="0">
                <a:solidFill>
                  <a:srgbClr val="FF0000"/>
                </a:solidFill>
                <a:latin typeface="微軟正黑體" panose="020B0604030504040204" pitchFamily="34" charset="-120"/>
                <a:ea typeface="微軟正黑體" panose="020B0604030504040204" pitchFamily="34" charset="-120"/>
              </a:rPr>
              <a:t>  我</a:t>
            </a:r>
            <a:r>
              <a:rPr lang="en-US" altLang="zh-TW" sz="2800" b="1" dirty="0">
                <a:solidFill>
                  <a:srgbClr val="FF0000"/>
                </a:solidFill>
                <a:latin typeface="微軟正黑體" panose="020B0604030504040204" pitchFamily="34" charset="-120"/>
                <a:ea typeface="微軟正黑體" panose="020B0604030504040204" pitchFamily="34" charset="-120"/>
              </a:rPr>
              <a:t>(r)</a:t>
            </a:r>
            <a:r>
              <a:rPr lang="zh-TW" altLang="en-US" sz="2800" b="1" dirty="0">
                <a:solidFill>
                  <a:srgbClr val="FF0000"/>
                </a:solidFill>
                <a:latin typeface="微軟正黑體" panose="020B0604030504040204" pitchFamily="34" charset="-120"/>
                <a:ea typeface="微軟正黑體" panose="020B0604030504040204" pitchFamily="34" charset="-120"/>
              </a:rPr>
              <a:t> </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買</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(v)</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a:t>
            </a:r>
            <a:r>
              <a:rPr lang="zh-TW" altLang="en-US" sz="2800" b="1" dirty="0">
                <a:solidFill>
                  <a:srgbClr val="FF0000"/>
                </a:solidFill>
                <a:latin typeface="微軟正黑體" panose="020B0604030504040204" pitchFamily="34" charset="-120"/>
                <a:ea typeface="微軟正黑體" panose="020B0604030504040204" pitchFamily="34" charset="-120"/>
              </a:rPr>
              <a:t>一雙</a:t>
            </a:r>
            <a:r>
              <a:rPr lang="en-US" altLang="zh-TW" sz="2800" b="1" dirty="0">
                <a:solidFill>
                  <a:srgbClr val="FF0000"/>
                </a:solidFill>
                <a:latin typeface="微軟正黑體" panose="020B0604030504040204" pitchFamily="34" charset="-120"/>
                <a:ea typeface="微軟正黑體" panose="020B0604030504040204" pitchFamily="34" charset="-120"/>
              </a:rPr>
              <a:t>(</a:t>
            </a:r>
            <a:r>
              <a:rPr lang="en-US" altLang="zh-TW" sz="2800" b="1" dirty="0" err="1">
                <a:solidFill>
                  <a:srgbClr val="FF0000"/>
                </a:solidFill>
                <a:latin typeface="微軟正黑體" panose="020B0604030504040204" pitchFamily="34" charset="-120"/>
                <a:ea typeface="微軟正黑體" panose="020B0604030504040204" pitchFamily="34" charset="-120"/>
              </a:rPr>
              <a:t>mq</a:t>
            </a:r>
            <a:r>
              <a:rPr lang="en-US" altLang="zh-TW" sz="2800" b="1" dirty="0">
                <a:solidFill>
                  <a:srgbClr val="FF0000"/>
                </a:solidFill>
                <a:latin typeface="微軟正黑體" panose="020B0604030504040204" pitchFamily="34" charset="-120"/>
                <a:ea typeface="微軟正黑體" panose="020B0604030504040204" pitchFamily="34" charset="-120"/>
              </a:rPr>
              <a:t>)</a:t>
            </a:r>
            <a:r>
              <a:rPr lang="zh-TW" altLang="en-US" sz="2800" b="1" dirty="0">
                <a:solidFill>
                  <a:srgbClr val="FF0000"/>
                </a:solidFill>
                <a:latin typeface="微軟正黑體" panose="020B0604030504040204" pitchFamily="34" charset="-120"/>
                <a:ea typeface="微軟正黑體" panose="020B0604030504040204" pitchFamily="34" charset="-120"/>
              </a:rPr>
              <a:t>  </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很漂亮</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(a)</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NIKE(n)</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鞋子</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a:t>
            </a:r>
            <a:endParaRPr lang="zh-TW" altLang="en-US"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9" name="矩形 18"/>
          <p:cNvSpPr/>
          <p:nvPr/>
        </p:nvSpPr>
        <p:spPr>
          <a:xfrm>
            <a:off x="5365378" y="5128689"/>
            <a:ext cx="5760000" cy="1080000"/>
          </a:xfrm>
          <a:prstGeom prst="rect">
            <a:avLst/>
          </a:prstGeom>
          <a:solidFill>
            <a:schemeClr val="bg1"/>
          </a:solidFill>
          <a:ln w="762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買  很漂亮  </a:t>
            </a: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NIKE</a:t>
            </a: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  鞋子</a:t>
            </a:r>
          </a:p>
        </p:txBody>
      </p:sp>
      <p:sp>
        <p:nvSpPr>
          <p:cNvPr id="22" name="向右箭號 21"/>
          <p:cNvSpPr>
            <a:spLocks noChangeAspect="1"/>
          </p:cNvSpPr>
          <p:nvPr/>
        </p:nvSpPr>
        <p:spPr>
          <a:xfrm rot="5400000">
            <a:off x="7885376" y="4270058"/>
            <a:ext cx="720000" cy="677527"/>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向右箭號 22"/>
          <p:cNvSpPr>
            <a:spLocks noChangeAspect="1"/>
          </p:cNvSpPr>
          <p:nvPr/>
        </p:nvSpPr>
        <p:spPr>
          <a:xfrm rot="5400000">
            <a:off x="7885377" y="2146244"/>
            <a:ext cx="720000" cy="677527"/>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949565" y="4188685"/>
            <a:ext cx="21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詞性標注</a:t>
            </a:r>
          </a:p>
        </p:txBody>
      </p:sp>
      <p:sp>
        <p:nvSpPr>
          <p:cNvPr id="27" name="矩形 26"/>
          <p:cNvSpPr/>
          <p:nvPr/>
        </p:nvSpPr>
        <p:spPr>
          <a:xfrm>
            <a:off x="949565" y="3283974"/>
            <a:ext cx="21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停用詞過濾</a:t>
            </a:r>
          </a:p>
        </p:txBody>
      </p:sp>
      <p:sp>
        <p:nvSpPr>
          <p:cNvPr id="28" name="矩形 27"/>
          <p:cNvSpPr/>
          <p:nvPr/>
        </p:nvSpPr>
        <p:spPr>
          <a:xfrm>
            <a:off x="949565" y="5078568"/>
            <a:ext cx="21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詞性過濾</a:t>
            </a:r>
          </a:p>
        </p:txBody>
      </p:sp>
      <p:sp>
        <p:nvSpPr>
          <p:cNvPr id="29" name="矩形 28"/>
          <p:cNvSpPr/>
          <p:nvPr/>
        </p:nvSpPr>
        <p:spPr>
          <a:xfrm>
            <a:off x="962282" y="5968284"/>
            <a:ext cx="21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詳細詞性過濾</a:t>
            </a:r>
          </a:p>
        </p:txBody>
      </p:sp>
    </p:spTree>
    <p:extLst>
      <p:ext uri="{BB962C8B-B14F-4D97-AF65-F5344CB8AC3E}">
        <p14:creationId xmlns:p14="http://schemas.microsoft.com/office/powerpoint/2010/main" val="1110511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套索 34"/>
          <p:cNvSpPr/>
          <p:nvPr/>
        </p:nvSpPr>
        <p:spPr>
          <a:xfrm rot="5400000" flipV="1">
            <a:off x="2815063" y="4698000"/>
            <a:ext cx="4320000" cy="4320000"/>
          </a:xfrm>
          <a:prstGeom prst="chord">
            <a:avLst>
              <a:gd name="adj1" fmla="val 5374775"/>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10436739" y="-271390"/>
            <a:ext cx="2160000" cy="21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prstClr val="white"/>
                  </a:solidFill>
                  <a:latin typeface="微軟正黑體" panose="020B0604030504040204" pitchFamily="34" charset="-120"/>
                  <a:ea typeface="微軟正黑體" panose="020B0604030504040204" pitchFamily="34" charset="-120"/>
                </a:rPr>
                <a:t>開發流程</a:t>
              </a:r>
              <a:endParaRPr lang="en-US" altLang="zh-TW" sz="4000" b="1" dirty="0">
                <a:solidFill>
                  <a:prstClr val="white"/>
                </a:solidFill>
                <a:latin typeface="微軟正黑體" panose="020B0604030504040204" pitchFamily="34" charset="-120"/>
                <a:ea typeface="微軟正黑體" panose="020B0604030504040204" pitchFamily="34" charset="-120"/>
              </a:endParaRPr>
            </a:p>
            <a:p>
              <a:pPr algn="ctr"/>
              <a:r>
                <a:rPr lang="zh-TW" altLang="en-US" sz="2800" b="1" dirty="0">
                  <a:solidFill>
                    <a:prstClr val="white"/>
                  </a:solidFill>
                  <a:latin typeface="微軟正黑體" panose="020B0604030504040204" pitchFamily="34" charset="-120"/>
                  <a:ea typeface="微軟正黑體" panose="020B0604030504040204" pitchFamily="34" charset="-120"/>
                </a:rPr>
                <a:t>主題分群</a:t>
              </a:r>
            </a:p>
          </p:txBody>
        </p:sp>
      </p:grpSp>
      <p:sp>
        <p:nvSpPr>
          <p:cNvPr id="49" name="矩形 48"/>
          <p:cNvSpPr/>
          <p:nvPr/>
        </p:nvSpPr>
        <p:spPr>
          <a:xfrm>
            <a:off x="518908" y="2375011"/>
            <a:ext cx="30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計算</a:t>
            </a:r>
            <a:r>
              <a:rPr lang="en-US" altLang="zh-TW" sz="2200" b="1" dirty="0">
                <a:solidFill>
                  <a:schemeClr val="bg1">
                    <a:lumMod val="50000"/>
                  </a:schemeClr>
                </a:solidFill>
                <a:latin typeface="微軟正黑體" panose="020B0604030504040204" pitchFamily="34" charset="-120"/>
                <a:ea typeface="微軟正黑體" panose="020B0604030504040204" pitchFamily="34" charset="-120"/>
              </a:rPr>
              <a:t>TF-IDF</a:t>
            </a: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與文件頻率</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518908" y="4188685"/>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建立</a:t>
            </a:r>
            <a:r>
              <a:rPr lang="en-US" altLang="zh-TW" sz="2200" b="1" dirty="0">
                <a:solidFill>
                  <a:schemeClr val="bg1"/>
                </a:solidFill>
                <a:latin typeface="微軟正黑體" panose="020B0604030504040204" pitchFamily="34" charset="-120"/>
                <a:ea typeface="微軟正黑體" panose="020B0604030504040204" pitchFamily="34" charset="-120"/>
              </a:rPr>
              <a:t>LDA</a:t>
            </a:r>
            <a:r>
              <a:rPr lang="zh-TW" altLang="en-US" sz="2200" b="1" dirty="0">
                <a:solidFill>
                  <a:schemeClr val="bg1"/>
                </a:solidFill>
                <a:latin typeface="微軟正黑體" panose="020B0604030504040204" pitchFamily="34" charset="-120"/>
                <a:ea typeface="微軟正黑體" panose="020B0604030504040204" pitchFamily="34" charset="-120"/>
              </a:rPr>
              <a:t>主題模型</a:t>
            </a:r>
          </a:p>
        </p:txBody>
      </p:sp>
      <p:sp>
        <p:nvSpPr>
          <p:cNvPr id="51" name="矩形 50"/>
          <p:cNvSpPr/>
          <p:nvPr/>
        </p:nvSpPr>
        <p:spPr>
          <a:xfrm>
            <a:off x="518908" y="3283974"/>
            <a:ext cx="3060000" cy="612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篩熱門議題詞</a:t>
            </a:r>
          </a:p>
        </p:txBody>
      </p:sp>
      <p:sp>
        <p:nvSpPr>
          <p:cNvPr id="4" name="矩形 3"/>
          <p:cNvSpPr/>
          <p:nvPr/>
        </p:nvSpPr>
        <p:spPr>
          <a:xfrm>
            <a:off x="518908" y="5078568"/>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人工細部調整</a:t>
            </a:r>
          </a:p>
        </p:txBody>
      </p:sp>
      <p:sp>
        <p:nvSpPr>
          <p:cNvPr id="52" name="矩形 51"/>
          <p:cNvSpPr/>
          <p:nvPr/>
        </p:nvSpPr>
        <p:spPr>
          <a:xfrm>
            <a:off x="518908" y="5976539"/>
            <a:ext cx="3060000" cy="612000"/>
          </a:xfrm>
          <a:prstGeom prst="rect">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依結果將文章分群</a:t>
            </a:r>
          </a:p>
        </p:txBody>
      </p:sp>
      <p:cxnSp>
        <p:nvCxnSpPr>
          <p:cNvPr id="66" name="直線接點 65"/>
          <p:cNvCxnSpPr/>
          <p:nvPr/>
        </p:nvCxnSpPr>
        <p:spPr>
          <a:xfrm rot="16200000" flipH="1" flipV="1">
            <a:off x="1945893" y="445062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flipV="1">
            <a:off x="11901355" y="-22416"/>
            <a:ext cx="0" cy="540000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64858" y="2229348"/>
            <a:ext cx="3960000" cy="900000"/>
          </a:xfrm>
          <a:prstGeom prst="rect">
            <a:avLst/>
          </a:prstGeom>
          <a:no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刪除重複詞彙</a:t>
            </a:r>
          </a:p>
        </p:txBody>
      </p:sp>
      <p:sp>
        <p:nvSpPr>
          <p:cNvPr id="29" name="矩形 28"/>
          <p:cNvSpPr/>
          <p:nvPr/>
        </p:nvSpPr>
        <p:spPr>
          <a:xfrm>
            <a:off x="6054456" y="626447"/>
            <a:ext cx="3960000" cy="900000"/>
          </a:xfrm>
          <a:prstGeom prst="rect">
            <a:avLst/>
          </a:prstGeom>
          <a:no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單篇前五重要詞彙</a:t>
            </a:r>
          </a:p>
        </p:txBody>
      </p:sp>
      <p:sp>
        <p:nvSpPr>
          <p:cNvPr id="30" name="矩形 29"/>
          <p:cNvSpPr/>
          <p:nvPr/>
        </p:nvSpPr>
        <p:spPr>
          <a:xfrm>
            <a:off x="6064858" y="3839725"/>
            <a:ext cx="3960000" cy="900000"/>
          </a:xfrm>
          <a:prstGeom prst="rect">
            <a:avLst/>
          </a:prstGeom>
          <a:no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總文章出現次數</a:t>
            </a:r>
            <a:r>
              <a:rPr lang="en-US" altLang="zh-TW" sz="2400" b="1" dirty="0">
                <a:solidFill>
                  <a:schemeClr val="bg1">
                    <a:lumMod val="50000"/>
                  </a:schemeClr>
                </a:solidFill>
                <a:latin typeface="微軟正黑體" panose="020B0604030504040204" pitchFamily="34" charset="-120"/>
                <a:ea typeface="微軟正黑體" panose="020B0604030504040204" pitchFamily="34" charset="-120"/>
              </a:rPr>
              <a:t>5%</a:t>
            </a: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以上</a:t>
            </a:r>
          </a:p>
        </p:txBody>
      </p:sp>
      <p:sp>
        <p:nvSpPr>
          <p:cNvPr id="31" name="矩形 30"/>
          <p:cNvSpPr/>
          <p:nvPr/>
        </p:nvSpPr>
        <p:spPr>
          <a:xfrm>
            <a:off x="6064858" y="5450050"/>
            <a:ext cx="3960000" cy="900000"/>
          </a:xfrm>
          <a:prstGeom prst="rect">
            <a:avLst/>
          </a:prstGeom>
          <a:noFill/>
          <a:ln w="76200">
            <a:solidFill>
              <a:srgbClr val="4CB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熱門議題詞</a:t>
            </a:r>
          </a:p>
        </p:txBody>
      </p:sp>
      <p:cxnSp>
        <p:nvCxnSpPr>
          <p:cNvPr id="32" name="直線接點 31"/>
          <p:cNvCxnSpPr/>
          <p:nvPr/>
        </p:nvCxnSpPr>
        <p:spPr>
          <a:xfrm flipH="1" flipV="1">
            <a:off x="4343320" y="6600303"/>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flipV="1">
            <a:off x="7106501" y="241370"/>
            <a:ext cx="4794854"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23" name="向右箭號 22"/>
          <p:cNvSpPr/>
          <p:nvPr/>
        </p:nvSpPr>
        <p:spPr>
          <a:xfrm rot="5400000">
            <a:off x="7864858" y="1568745"/>
            <a:ext cx="360000" cy="612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sp>
        <p:nvSpPr>
          <p:cNvPr id="24" name="向右箭號 23"/>
          <p:cNvSpPr/>
          <p:nvPr/>
        </p:nvSpPr>
        <p:spPr>
          <a:xfrm rot="5400000">
            <a:off x="7854456" y="3173157"/>
            <a:ext cx="360000" cy="612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sp>
        <p:nvSpPr>
          <p:cNvPr id="25" name="向右箭號 24"/>
          <p:cNvSpPr/>
          <p:nvPr/>
        </p:nvSpPr>
        <p:spPr>
          <a:xfrm rot="5400000">
            <a:off x="7864858" y="4788887"/>
            <a:ext cx="360000" cy="612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lumMod val="50000"/>
                </a:schemeClr>
              </a:solidFill>
            </a:endParaRPr>
          </a:p>
        </p:txBody>
      </p:sp>
    </p:spTree>
    <p:extLst>
      <p:ext uri="{BB962C8B-B14F-4D97-AF65-F5344CB8AC3E}">
        <p14:creationId xmlns:p14="http://schemas.microsoft.com/office/powerpoint/2010/main" val="361123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接點 23"/>
          <p:cNvCxnSpPr/>
          <p:nvPr/>
        </p:nvCxnSpPr>
        <p:spPr>
          <a:xfrm rot="16200000">
            <a:off x="9438750" y="2513631"/>
            <a:ext cx="504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23" name="一般五邊形 22"/>
          <p:cNvSpPr>
            <a:spLocks noChangeAspect="1"/>
          </p:cNvSpPr>
          <p:nvPr/>
        </p:nvSpPr>
        <p:spPr>
          <a:xfrm rot="4283433">
            <a:off x="3308756" y="5417868"/>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品牌定位現況</a:t>
              </a:r>
            </a:p>
          </p:txBody>
        </p:sp>
      </p:grpSp>
      <p:pic>
        <p:nvPicPr>
          <p:cNvPr id="1028" name="Picture 4" descr="相關圖片"/>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ackgroundRemoval t="10000" b="96667" l="9813" r="89953">
                        <a14:foregroundMark x1="21729" y1="55778" x2="21729" y2="55778"/>
                        <a14:foregroundMark x1="39720" y1="21556" x2="39720" y2="21556"/>
                        <a14:foregroundMark x1="39720" y1="26444" x2="39720" y2="26444"/>
                        <a14:foregroundMark x1="63551" y1="39556" x2="63551" y2="39556"/>
                      </a14:backgroundRemoval>
                    </a14:imgEffect>
                    <a14:imgEffect>
                      <a14:artisticCrisscrossEtching/>
                    </a14:imgEffect>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5520" y="2981718"/>
            <a:ext cx="3197003" cy="336133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群組 40"/>
          <p:cNvGrpSpPr/>
          <p:nvPr/>
        </p:nvGrpSpPr>
        <p:grpSpPr>
          <a:xfrm>
            <a:off x="4708643" y="642698"/>
            <a:ext cx="5470338" cy="1290375"/>
            <a:chOff x="4708643" y="642698"/>
            <a:chExt cx="5470338" cy="1290375"/>
          </a:xfrm>
        </p:grpSpPr>
        <p:grpSp>
          <p:nvGrpSpPr>
            <p:cNvPr id="21" name="群組 20"/>
            <p:cNvGrpSpPr/>
            <p:nvPr/>
          </p:nvGrpSpPr>
          <p:grpSpPr>
            <a:xfrm>
              <a:off x="4708643" y="642698"/>
              <a:ext cx="5470338" cy="1290375"/>
              <a:chOff x="5252911" y="737149"/>
              <a:chExt cx="3294544" cy="1368402"/>
            </a:xfrm>
          </p:grpSpPr>
          <p:sp>
            <p:nvSpPr>
              <p:cNvPr id="15" name="矩形 14"/>
              <p:cNvSpPr/>
              <p:nvPr/>
            </p:nvSpPr>
            <p:spPr>
              <a:xfrm>
                <a:off x="5258976" y="737149"/>
                <a:ext cx="453059" cy="125200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304646" y="1618338"/>
                <a:ext cx="3242809" cy="48721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p:cNvCxnSpPr>
                <a:stCxn id="16" idx="1"/>
                <a:endCxn id="16" idx="3"/>
              </p:cNvCxnSpPr>
              <p:nvPr/>
            </p:nvCxnSpPr>
            <p:spPr>
              <a:xfrm>
                <a:off x="5304646" y="1861945"/>
                <a:ext cx="3242809" cy="0"/>
              </a:xfrm>
              <a:prstGeom prst="line">
                <a:avLst/>
              </a:prstGeom>
              <a:ln w="76200">
                <a:solidFill>
                  <a:srgbClr val="A3C694"/>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a:stCxn id="15" idx="0"/>
                <a:endCxn id="15" idx="2"/>
              </p:cNvCxnSpPr>
              <p:nvPr/>
            </p:nvCxnSpPr>
            <p:spPr>
              <a:xfrm>
                <a:off x="5485505" y="737149"/>
                <a:ext cx="0" cy="1252009"/>
              </a:xfrm>
              <a:prstGeom prst="line">
                <a:avLst/>
              </a:prstGeom>
              <a:ln w="76200">
                <a:solidFill>
                  <a:srgbClr val="A3C69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304646" y="1501945"/>
                <a:ext cx="3242809" cy="48721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a:stCxn id="33" idx="1"/>
                <a:endCxn id="33" idx="3"/>
              </p:cNvCxnSpPr>
              <p:nvPr/>
            </p:nvCxnSpPr>
            <p:spPr>
              <a:xfrm>
                <a:off x="5304646" y="1745552"/>
                <a:ext cx="3242809" cy="0"/>
              </a:xfrm>
              <a:prstGeom prst="line">
                <a:avLst/>
              </a:prstGeom>
              <a:ln w="28575">
                <a:solidFill>
                  <a:srgbClr val="A3C694"/>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252911" y="737149"/>
                <a:ext cx="278266" cy="125200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p:cNvCxnSpPr>
                <a:stCxn id="36" idx="0"/>
                <a:endCxn id="36" idx="2"/>
              </p:cNvCxnSpPr>
              <p:nvPr/>
            </p:nvCxnSpPr>
            <p:spPr>
              <a:xfrm>
                <a:off x="5392044" y="737149"/>
                <a:ext cx="0" cy="1252009"/>
              </a:xfrm>
              <a:prstGeom prst="line">
                <a:avLst/>
              </a:prstGeom>
              <a:ln w="38100">
                <a:solidFill>
                  <a:srgbClr val="A3C694"/>
                </a:solidFill>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5127254" y="746108"/>
              <a:ext cx="4794854" cy="7200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以公司觀點為出發點</a:t>
              </a:r>
              <a:endParaRPr lang="zh-TW" altLang="en-US" sz="2800" b="1" dirty="0">
                <a:solidFill>
                  <a:schemeClr val="bg1">
                    <a:lumMod val="50000"/>
                  </a:schemeClr>
                </a:solidFill>
                <a:latin typeface="微軟正黑體" panose="020B0604030504040204" pitchFamily="34" charset="-120"/>
                <a:ea typeface="微軟正黑體" panose="020B0604030504040204" pitchFamily="34" charset="-120"/>
              </a:endParaRPr>
            </a:p>
          </p:txBody>
        </p:sp>
      </p:grpSp>
      <p:sp>
        <p:nvSpPr>
          <p:cNvPr id="50" name="矩形 49"/>
          <p:cNvSpPr/>
          <p:nvPr/>
        </p:nvSpPr>
        <p:spPr>
          <a:xfrm>
            <a:off x="5116350" y="2798504"/>
            <a:ext cx="5760000" cy="2880000"/>
          </a:xfrm>
          <a:prstGeom prst="rect">
            <a:avLst/>
          </a:prstGeom>
          <a:noFill/>
          <a:ln w="101600">
            <a:solidFill>
              <a:srgbClr val="30B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zh-TW" altLang="en-US" sz="3600" b="1" dirty="0">
                <a:solidFill>
                  <a:schemeClr val="bg1">
                    <a:lumMod val="50000"/>
                  </a:schemeClr>
                </a:solidFill>
                <a:latin typeface="微軟正黑體" panose="020B0604030504040204" pitchFamily="34" charset="-120"/>
                <a:ea typeface="微軟正黑體" panose="020B0604030504040204" pitchFamily="34" charset="-120"/>
              </a:rPr>
              <a:t>缺點：</a:t>
            </a:r>
            <a:endParaRPr lang="en-US" altLang="zh-TW" sz="3600" b="1" dirty="0">
              <a:solidFill>
                <a:schemeClr val="bg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Wingdings" panose="05000000000000000000" pitchFamily="2" charset="2"/>
              <a:buChar char="u"/>
            </a:pPr>
            <a:r>
              <a:rPr lang="zh-TW" altLang="en-US" sz="3200" dirty="0">
                <a:solidFill>
                  <a:schemeClr val="bg1">
                    <a:lumMod val="50000"/>
                  </a:schemeClr>
                </a:solidFill>
                <a:latin typeface="微軟正黑體" panose="020B0604030504040204" pitchFamily="34" charset="-120"/>
                <a:ea typeface="微軟正黑體" panose="020B0604030504040204" pitchFamily="34" charset="-120"/>
              </a:rPr>
              <a:t>以公司專家意見為主</a:t>
            </a:r>
            <a:endParaRPr lang="en-US" altLang="zh-TW" sz="3200" dirty="0">
              <a:solidFill>
                <a:schemeClr val="bg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Wingdings" panose="05000000000000000000" pitchFamily="2" charset="2"/>
              <a:buChar char="u"/>
            </a:pPr>
            <a:r>
              <a:rPr lang="zh-TW" altLang="en-US" sz="3200" dirty="0">
                <a:solidFill>
                  <a:schemeClr val="bg1">
                    <a:lumMod val="50000"/>
                  </a:schemeClr>
                </a:solidFill>
                <a:latin typeface="微軟正黑體"/>
                <a:ea typeface="微軟正黑體"/>
                <a:cs typeface="微軟正黑體"/>
              </a:rPr>
              <a:t>無法反映大眾意見</a:t>
            </a:r>
            <a:endParaRPr lang="zh-TW" altLang="en-US" sz="32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0" name="一般五邊形 19"/>
          <p:cNvSpPr>
            <a:spLocks noChangeAspect="1"/>
          </p:cNvSpPr>
          <p:nvPr/>
        </p:nvSpPr>
        <p:spPr>
          <a:xfrm rot="16363435">
            <a:off x="5876527" y="-623677"/>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一般五邊形 21"/>
          <p:cNvSpPr>
            <a:spLocks noChangeAspect="1"/>
          </p:cNvSpPr>
          <p:nvPr/>
        </p:nvSpPr>
        <p:spPr>
          <a:xfrm rot="18572653">
            <a:off x="11325189" y="5598809"/>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p:nvPr/>
        </p:nvCxnSpPr>
        <p:spPr>
          <a:xfrm rot="10800000" flipH="1">
            <a:off x="6072000" y="6603681"/>
            <a:ext cx="612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6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接點 33"/>
          <p:cNvCxnSpPr/>
          <p:nvPr/>
        </p:nvCxnSpPr>
        <p:spPr>
          <a:xfrm rot="16200000">
            <a:off x="9438750" y="2513631"/>
            <a:ext cx="504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6" name="一般五邊形 35"/>
          <p:cNvSpPr>
            <a:spLocks noChangeAspect="1"/>
          </p:cNvSpPr>
          <p:nvPr/>
        </p:nvSpPr>
        <p:spPr>
          <a:xfrm rot="4283433">
            <a:off x="3308756" y="5417868"/>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一般五邊形 36"/>
          <p:cNvSpPr>
            <a:spLocks noChangeAspect="1"/>
          </p:cNvSpPr>
          <p:nvPr/>
        </p:nvSpPr>
        <p:spPr>
          <a:xfrm rot="16363435">
            <a:off x="5876527" y="-623677"/>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一般五邊形 39"/>
          <p:cNvSpPr>
            <a:spLocks noChangeAspect="1"/>
          </p:cNvSpPr>
          <p:nvPr/>
        </p:nvSpPr>
        <p:spPr>
          <a:xfrm rot="18572653">
            <a:off x="11325189" y="5598809"/>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p:cNvCxnSpPr/>
          <p:nvPr/>
        </p:nvCxnSpPr>
        <p:spPr>
          <a:xfrm rot="10800000" flipH="1">
            <a:off x="6072000" y="6603681"/>
            <a:ext cx="612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4C0AC86C-C8AB-438F-A9A1-A0D3DD221FF8}"/>
              </a:ext>
            </a:extLst>
          </p:cNvPr>
          <p:cNvSpPr>
            <a:spLocks noChangeAspect="1"/>
          </p:cNvSpPr>
          <p:nvPr/>
        </p:nvSpPr>
        <p:spPr>
          <a:xfrm>
            <a:off x="9062704" y="3089075"/>
            <a:ext cx="2520000" cy="2520000"/>
          </a:xfrm>
          <a:prstGeom prst="ellipse">
            <a:avLst/>
          </a:prstGeom>
          <a:solidFill>
            <a:srgbClr val="94DFB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33" name="橢圓 32">
            <a:extLst>
              <a:ext uri="{FF2B5EF4-FFF2-40B4-BE49-F238E27FC236}">
                <a16:creationId xmlns:a16="http://schemas.microsoft.com/office/drawing/2014/main" id="{4C0AC86C-C8AB-438F-A9A1-A0D3DD221FF8}"/>
              </a:ext>
            </a:extLst>
          </p:cNvPr>
          <p:cNvSpPr>
            <a:spLocks noChangeAspect="1"/>
          </p:cNvSpPr>
          <p:nvPr/>
        </p:nvSpPr>
        <p:spPr>
          <a:xfrm>
            <a:off x="9148432" y="3179075"/>
            <a:ext cx="2340000" cy="234000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文字探勘</a:t>
              </a:r>
            </a:p>
          </p:txBody>
        </p:sp>
      </p:grpSp>
      <p:grpSp>
        <p:nvGrpSpPr>
          <p:cNvPr id="19" name="群組 18">
            <a:extLst>
              <a:ext uri="{FF2B5EF4-FFF2-40B4-BE49-F238E27FC236}">
                <a16:creationId xmlns:a16="http://schemas.microsoft.com/office/drawing/2014/main" id="{4BCC0643-5728-4A35-932D-AA3B7ED84AE7}"/>
              </a:ext>
            </a:extLst>
          </p:cNvPr>
          <p:cNvGrpSpPr>
            <a:grpSpLocks noChangeAspect="1"/>
          </p:cNvGrpSpPr>
          <p:nvPr/>
        </p:nvGrpSpPr>
        <p:grpSpPr>
          <a:xfrm>
            <a:off x="4662028" y="3263629"/>
            <a:ext cx="2120730" cy="2120730"/>
            <a:chOff x="1274982" y="1468634"/>
            <a:chExt cx="1640983" cy="1640983"/>
          </a:xfrm>
        </p:grpSpPr>
        <p:sp>
          <p:nvSpPr>
            <p:cNvPr id="20" name="橢圓 19">
              <a:extLst>
                <a:ext uri="{FF2B5EF4-FFF2-40B4-BE49-F238E27FC236}">
                  <a16:creationId xmlns:a16="http://schemas.microsoft.com/office/drawing/2014/main" id="{280C8869-3493-42D5-A45A-C01E4B9BE09E}"/>
                </a:ext>
              </a:extLst>
            </p:cNvPr>
            <p:cNvSpPr/>
            <p:nvPr/>
          </p:nvSpPr>
          <p:spPr>
            <a:xfrm>
              <a:off x="1274982" y="1468634"/>
              <a:ext cx="1640983" cy="1640983"/>
            </a:xfrm>
            <a:prstGeom prst="ellipse">
              <a:avLst/>
            </a:prstGeom>
            <a:solidFill>
              <a:srgbClr val="4CB89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22" name="圖片 21">
              <a:extLst>
                <a:ext uri="{FF2B5EF4-FFF2-40B4-BE49-F238E27FC236}">
                  <a16:creationId xmlns:a16="http://schemas.microsoft.com/office/drawing/2014/main" id="{B2BC9C12-A5FC-4D1D-B5F1-2DC914922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335" y="1679893"/>
              <a:ext cx="1259295" cy="1259295"/>
            </a:xfrm>
            <a:prstGeom prst="rect">
              <a:avLst/>
            </a:prstGeom>
          </p:spPr>
        </p:pic>
      </p:grpSp>
      <p:grpSp>
        <p:nvGrpSpPr>
          <p:cNvPr id="23" name="群組 22">
            <a:extLst>
              <a:ext uri="{FF2B5EF4-FFF2-40B4-BE49-F238E27FC236}">
                <a16:creationId xmlns:a16="http://schemas.microsoft.com/office/drawing/2014/main" id="{B7C54A47-DA7C-4DC7-9AA9-253C0D057415}"/>
              </a:ext>
            </a:extLst>
          </p:cNvPr>
          <p:cNvGrpSpPr>
            <a:grpSpLocks noChangeAspect="1"/>
          </p:cNvGrpSpPr>
          <p:nvPr/>
        </p:nvGrpSpPr>
        <p:grpSpPr>
          <a:xfrm>
            <a:off x="7848306" y="3514592"/>
            <a:ext cx="1671569" cy="1671569"/>
            <a:chOff x="4022605" y="1469911"/>
            <a:chExt cx="1640983" cy="1640983"/>
          </a:xfrm>
        </p:grpSpPr>
        <p:sp>
          <p:nvSpPr>
            <p:cNvPr id="24" name="橢圓 23">
              <a:extLst>
                <a:ext uri="{FF2B5EF4-FFF2-40B4-BE49-F238E27FC236}">
                  <a16:creationId xmlns:a16="http://schemas.microsoft.com/office/drawing/2014/main" id="{4C0AC86C-C8AB-438F-A9A1-A0D3DD221FF8}"/>
                </a:ext>
              </a:extLst>
            </p:cNvPr>
            <p:cNvSpPr/>
            <p:nvPr/>
          </p:nvSpPr>
          <p:spPr>
            <a:xfrm>
              <a:off x="4022605" y="1469911"/>
              <a:ext cx="1640983" cy="1640983"/>
            </a:xfrm>
            <a:prstGeom prst="ellipse">
              <a:avLst/>
            </a:prstGeom>
            <a:solidFill>
              <a:srgbClr val="4CB8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25" name="圖片 24">
              <a:extLst>
                <a:ext uri="{FF2B5EF4-FFF2-40B4-BE49-F238E27FC236}">
                  <a16:creationId xmlns:a16="http://schemas.microsoft.com/office/drawing/2014/main" id="{0EF61902-38C3-4116-8FDF-5348B93E52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66" y="1752095"/>
              <a:ext cx="1074059" cy="1074059"/>
            </a:xfrm>
            <a:prstGeom prst="rect">
              <a:avLst/>
            </a:prstGeom>
          </p:spPr>
        </p:pic>
      </p:grpSp>
      <p:sp>
        <p:nvSpPr>
          <p:cNvPr id="26" name="向右箭號 27">
            <a:extLst>
              <a:ext uri="{FF2B5EF4-FFF2-40B4-BE49-F238E27FC236}">
                <a16:creationId xmlns:a16="http://schemas.microsoft.com/office/drawing/2014/main" id="{FDEE3EB1-F7F0-47AB-A8A9-FCD146F410FA}"/>
              </a:ext>
            </a:extLst>
          </p:cNvPr>
          <p:cNvSpPr/>
          <p:nvPr/>
        </p:nvSpPr>
        <p:spPr>
          <a:xfrm>
            <a:off x="7045532" y="3963994"/>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27" name="群組 26">
            <a:extLst>
              <a:ext uri="{FF2B5EF4-FFF2-40B4-BE49-F238E27FC236}">
                <a16:creationId xmlns:a16="http://schemas.microsoft.com/office/drawing/2014/main" id="{561F16F1-2293-407B-9DBB-5C716153215E}"/>
              </a:ext>
            </a:extLst>
          </p:cNvPr>
          <p:cNvGrpSpPr/>
          <p:nvPr/>
        </p:nvGrpSpPr>
        <p:grpSpPr>
          <a:xfrm>
            <a:off x="4708643" y="642698"/>
            <a:ext cx="5470338" cy="1290375"/>
            <a:chOff x="4708643" y="642698"/>
            <a:chExt cx="5470338" cy="1290375"/>
          </a:xfrm>
        </p:grpSpPr>
        <p:grpSp>
          <p:nvGrpSpPr>
            <p:cNvPr id="28" name="群組 27">
              <a:extLst>
                <a:ext uri="{FF2B5EF4-FFF2-40B4-BE49-F238E27FC236}">
                  <a16:creationId xmlns:a16="http://schemas.microsoft.com/office/drawing/2014/main" id="{5B54DEC2-4BB8-473D-9213-BF31B698C7AD}"/>
                </a:ext>
              </a:extLst>
            </p:cNvPr>
            <p:cNvGrpSpPr/>
            <p:nvPr/>
          </p:nvGrpSpPr>
          <p:grpSpPr>
            <a:xfrm>
              <a:off x="4708643" y="642698"/>
              <a:ext cx="5470338" cy="1290375"/>
              <a:chOff x="5252911" y="737149"/>
              <a:chExt cx="3294544" cy="1368402"/>
            </a:xfrm>
          </p:grpSpPr>
          <p:sp>
            <p:nvSpPr>
              <p:cNvPr id="30" name="矩形 29">
                <a:extLst>
                  <a:ext uri="{FF2B5EF4-FFF2-40B4-BE49-F238E27FC236}">
                    <a16:creationId xmlns:a16="http://schemas.microsoft.com/office/drawing/2014/main" id="{3D7CD1AF-3ED3-4A30-82BA-8926619CD3F7}"/>
                  </a:ext>
                </a:extLst>
              </p:cNvPr>
              <p:cNvSpPr/>
              <p:nvPr/>
            </p:nvSpPr>
            <p:spPr>
              <a:xfrm>
                <a:off x="5258976" y="737149"/>
                <a:ext cx="453059" cy="125200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E62FA04-BB7D-4775-B1B0-943464F42435}"/>
                  </a:ext>
                </a:extLst>
              </p:cNvPr>
              <p:cNvSpPr/>
              <p:nvPr/>
            </p:nvSpPr>
            <p:spPr>
              <a:xfrm>
                <a:off x="5304646" y="1618338"/>
                <a:ext cx="3242809" cy="48721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a:extLst>
                  <a:ext uri="{FF2B5EF4-FFF2-40B4-BE49-F238E27FC236}">
                    <a16:creationId xmlns:a16="http://schemas.microsoft.com/office/drawing/2014/main" id="{F4EF83E1-EB65-4959-9820-5604B9C54008}"/>
                  </a:ext>
                </a:extLst>
              </p:cNvPr>
              <p:cNvCxnSpPr>
                <a:stCxn id="32" idx="1"/>
                <a:endCxn id="32" idx="3"/>
              </p:cNvCxnSpPr>
              <p:nvPr/>
            </p:nvCxnSpPr>
            <p:spPr>
              <a:xfrm>
                <a:off x="5304646" y="1861945"/>
                <a:ext cx="3242809" cy="0"/>
              </a:xfrm>
              <a:prstGeom prst="line">
                <a:avLst/>
              </a:prstGeom>
              <a:ln w="76200">
                <a:solidFill>
                  <a:srgbClr val="A3C694"/>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B6C32644-E9E4-4771-AD25-84531DC267A8}"/>
                  </a:ext>
                </a:extLst>
              </p:cNvPr>
              <p:cNvCxnSpPr>
                <a:stCxn id="30" idx="0"/>
                <a:endCxn id="30" idx="2"/>
              </p:cNvCxnSpPr>
              <p:nvPr/>
            </p:nvCxnSpPr>
            <p:spPr>
              <a:xfrm>
                <a:off x="5485505" y="737149"/>
                <a:ext cx="0" cy="1252009"/>
              </a:xfrm>
              <a:prstGeom prst="line">
                <a:avLst/>
              </a:prstGeom>
              <a:ln w="76200">
                <a:solidFill>
                  <a:srgbClr val="A3C694"/>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FAB141AA-188B-48F6-8EAF-D87BB6A23A56}"/>
                  </a:ext>
                </a:extLst>
              </p:cNvPr>
              <p:cNvSpPr/>
              <p:nvPr/>
            </p:nvSpPr>
            <p:spPr>
              <a:xfrm>
                <a:off x="5304646" y="1501945"/>
                <a:ext cx="3242809" cy="48721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9C167F22-83AE-4769-A177-8FF36A45B50A}"/>
                  </a:ext>
                </a:extLst>
              </p:cNvPr>
              <p:cNvCxnSpPr>
                <a:stCxn id="39" idx="1"/>
                <a:endCxn id="39" idx="3"/>
              </p:cNvCxnSpPr>
              <p:nvPr/>
            </p:nvCxnSpPr>
            <p:spPr>
              <a:xfrm>
                <a:off x="5304646" y="1745552"/>
                <a:ext cx="3242809" cy="0"/>
              </a:xfrm>
              <a:prstGeom prst="line">
                <a:avLst/>
              </a:prstGeom>
              <a:ln w="28575">
                <a:solidFill>
                  <a:srgbClr val="A3C694"/>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4231570F-7E9E-44B7-A389-8C629A814525}"/>
                  </a:ext>
                </a:extLst>
              </p:cNvPr>
              <p:cNvSpPr/>
              <p:nvPr/>
            </p:nvSpPr>
            <p:spPr>
              <a:xfrm>
                <a:off x="5252911" y="737149"/>
                <a:ext cx="278266" cy="125200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FF413254-2DF6-43B3-AB23-82F110AB48A7}"/>
                  </a:ext>
                </a:extLst>
              </p:cNvPr>
              <p:cNvCxnSpPr>
                <a:stCxn id="43" idx="0"/>
                <a:endCxn id="43" idx="2"/>
              </p:cNvCxnSpPr>
              <p:nvPr/>
            </p:nvCxnSpPr>
            <p:spPr>
              <a:xfrm>
                <a:off x="5392044" y="737149"/>
                <a:ext cx="0" cy="1252009"/>
              </a:xfrm>
              <a:prstGeom prst="line">
                <a:avLst/>
              </a:prstGeom>
              <a:ln w="38100">
                <a:solidFill>
                  <a:srgbClr val="A3C694"/>
                </a:solidFill>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B5D840AA-5D01-4A2B-9875-4940C893916C}"/>
                </a:ext>
              </a:extLst>
            </p:cNvPr>
            <p:cNvSpPr/>
            <p:nvPr/>
          </p:nvSpPr>
          <p:spPr>
            <a:xfrm>
              <a:off x="5127254" y="746108"/>
              <a:ext cx="4794854" cy="7200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文字探勘與情緒分析</a:t>
              </a:r>
              <a:endParaRPr lang="zh-TW" altLang="en-US" sz="2800" b="1" dirty="0">
                <a:solidFill>
                  <a:schemeClr val="bg1">
                    <a:lumMod val="50000"/>
                  </a:schemeClr>
                </a:solidFill>
                <a:latin typeface="微軟正黑體" panose="020B0604030504040204" pitchFamily="34" charset="-120"/>
                <a:ea typeface="微軟正黑體" panose="020B0604030504040204" pitchFamily="34" charset="-120"/>
              </a:endParaRPr>
            </a:p>
          </p:txBody>
        </p:sp>
      </p:grpSp>
      <p:pic>
        <p:nvPicPr>
          <p:cNvPr id="57" name="Picture 8" descr="「icon talk」的圖片搜尋結果">
            <a:extLst>
              <a:ext uri="{FF2B5EF4-FFF2-40B4-BE49-F238E27FC236}">
                <a16:creationId xmlns:a16="http://schemas.microsoft.com/office/drawing/2014/main" id="{E67E705F-79D2-4F2F-BCF4-528397C81B97}"/>
              </a:ext>
            </a:extLst>
          </p:cNvPr>
          <p:cNvPicPr>
            <a:picLocks noChangeAspect="1" noChangeArrowheads="1"/>
          </p:cNvPicPr>
          <p:nvPr/>
        </p:nvPicPr>
        <p:blipFill>
          <a:blip r:embed="rId5" cstate="hqprint">
            <a:biLevel thresh="25000"/>
            <a:extLst>
              <a:ext uri="{BEBA8EAE-BF5A-486C-A8C5-ECC9F3942E4B}">
                <a14:imgProps xmlns:a14="http://schemas.microsoft.com/office/drawing/2010/main">
                  <a14:imgLayer r:embed="rId6">
                    <a14:imgEffect>
                      <a14:artisticPhotocopy/>
                    </a14:imgEffect>
                    <a14:imgEffect>
                      <a14:colorTemperature colorTemp="115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956740" y="3376729"/>
            <a:ext cx="1071829" cy="1071829"/>
          </a:xfrm>
          <a:prstGeom prst="rect">
            <a:avLst/>
          </a:prstGeom>
          <a:noFill/>
          <a:extLst>
            <a:ext uri="{909E8E84-426E-40DD-AFC4-6F175D3DCCD1}">
              <a14:hiddenFill xmlns:a14="http://schemas.microsoft.com/office/drawing/2010/main">
                <a:solidFill>
                  <a:srgbClr val="FFFFFF"/>
                </a:solidFill>
              </a14:hiddenFill>
            </a:ext>
          </a:extLst>
        </p:spPr>
      </p:pic>
      <p:pic>
        <p:nvPicPr>
          <p:cNvPr id="58" name="圖片 57">
            <a:extLst>
              <a:ext uri="{FF2B5EF4-FFF2-40B4-BE49-F238E27FC236}">
                <a16:creationId xmlns:a16="http://schemas.microsoft.com/office/drawing/2014/main" id="{6C6E1899-1AE2-4D9F-8D02-704FA769492C}"/>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2381" b="99405" l="0" r="100000">
                        <a14:foregroundMark x1="84385" y1="83929" x2="84385" y2="83929"/>
                        <a14:foregroundMark x1="68771" y1="83333" x2="68771" y2="83333"/>
                        <a14:foregroundMark x1="59468" y1="38095" x2="59468" y2="38095"/>
                        <a14:foregroundMark x1="56146" y1="35119" x2="56146" y2="35119"/>
                      </a14:backgroundRemoval>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flipH="1">
            <a:off x="9702918" y="4479902"/>
            <a:ext cx="1231028" cy="687085"/>
          </a:xfrm>
          <a:prstGeom prst="rect">
            <a:avLst/>
          </a:prstGeom>
        </p:spPr>
      </p:pic>
      <p:pic>
        <p:nvPicPr>
          <p:cNvPr id="3" name="圖片 2"/>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958213" y="3323735"/>
            <a:ext cx="2160000" cy="2160000"/>
          </a:xfrm>
          <a:prstGeom prst="rect">
            <a:avLst/>
          </a:prstGeom>
        </p:spPr>
      </p:pic>
    </p:spTree>
    <p:extLst>
      <p:ext uri="{BB962C8B-B14F-4D97-AF65-F5344CB8AC3E}">
        <p14:creationId xmlns:p14="http://schemas.microsoft.com/office/powerpoint/2010/main" val="32604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接點 21"/>
          <p:cNvCxnSpPr/>
          <p:nvPr/>
        </p:nvCxnSpPr>
        <p:spPr>
          <a:xfrm rot="16200000">
            <a:off x="9438750" y="2513631"/>
            <a:ext cx="504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27" name="一般五邊形 26"/>
          <p:cNvSpPr>
            <a:spLocks noChangeAspect="1"/>
          </p:cNvSpPr>
          <p:nvPr/>
        </p:nvSpPr>
        <p:spPr>
          <a:xfrm rot="4283433">
            <a:off x="3308756" y="5417868"/>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一般五邊形 28"/>
          <p:cNvSpPr>
            <a:spLocks noChangeAspect="1"/>
          </p:cNvSpPr>
          <p:nvPr/>
        </p:nvSpPr>
        <p:spPr>
          <a:xfrm rot="16363435">
            <a:off x="5876527" y="-623677"/>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一般五邊形 29"/>
          <p:cNvSpPr>
            <a:spLocks noChangeAspect="1"/>
          </p:cNvSpPr>
          <p:nvPr/>
        </p:nvSpPr>
        <p:spPr>
          <a:xfrm rot="18572653">
            <a:off x="11325189" y="5598809"/>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rot="10800000" flipH="1">
            <a:off x="6072000" y="6603681"/>
            <a:ext cx="612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文字情感分析</a:t>
              </a:r>
            </a:p>
          </p:txBody>
        </p:sp>
      </p:grpSp>
      <p:pic>
        <p:nvPicPr>
          <p:cNvPr id="1040" name="Picture 16" descr="「icon data analysis」的圖片搜尋結果"/>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9047" y="3333936"/>
            <a:ext cx="2646470" cy="2646471"/>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4501061" y="2322944"/>
            <a:ext cx="828000" cy="2880000"/>
          </a:xfrm>
          <a:prstGeom prst="rect">
            <a:avLst/>
          </a:prstGeom>
          <a:noFill/>
          <a:ln w="5715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網路輿情文字</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8951341" y="2322944"/>
            <a:ext cx="828000" cy="2880000"/>
          </a:xfrm>
          <a:prstGeom prst="rect">
            <a:avLst/>
          </a:prstGeom>
          <a:noFill/>
          <a:ln w="5715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主題</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a:p>
            <a:pPr algn="ctr"/>
            <a:r>
              <a:rPr lang="en-US" altLang="zh-TW" sz="2800" b="1" dirty="0">
                <a:solidFill>
                  <a:schemeClr val="bg1">
                    <a:lumMod val="50000"/>
                  </a:schemeClr>
                </a:solidFill>
                <a:latin typeface="微軟正黑體" panose="020B0604030504040204" pitchFamily="34" charset="-120"/>
                <a:ea typeface="微軟正黑體" panose="020B0604030504040204" pitchFamily="34" charset="-120"/>
              </a:rPr>
              <a:t>+</a:t>
            </a:r>
          </a:p>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情緒</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1" name="向右箭號 20"/>
          <p:cNvSpPr/>
          <p:nvPr/>
        </p:nvSpPr>
        <p:spPr>
          <a:xfrm>
            <a:off x="5626791" y="3413040"/>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4" name="群組 3"/>
          <p:cNvGrpSpPr>
            <a:grpSpLocks noChangeAspect="1"/>
          </p:cNvGrpSpPr>
          <p:nvPr/>
        </p:nvGrpSpPr>
        <p:grpSpPr>
          <a:xfrm>
            <a:off x="10331108" y="-346616"/>
            <a:ext cx="2160000" cy="2160000"/>
            <a:chOff x="10254246" y="2842832"/>
            <a:chExt cx="1440000" cy="1440000"/>
          </a:xfrm>
        </p:grpSpPr>
        <p:sp>
          <p:nvSpPr>
            <p:cNvPr id="3" name="橢圓 2"/>
            <p:cNvSpPr/>
            <p:nvPr/>
          </p:nvSpPr>
          <p:spPr>
            <a:xfrm>
              <a:off x="10254246" y="2842832"/>
              <a:ext cx="1440000" cy="1440000"/>
            </a:xfrm>
            <a:prstGeom prst="ellipse">
              <a:avLst/>
            </a:prstGeom>
            <a:solidFill>
              <a:srgbClr val="4CB8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6" name="圖片 3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0524246" y="3112832"/>
              <a:ext cx="900000" cy="900000"/>
            </a:xfrm>
            <a:prstGeom prst="rect">
              <a:avLst/>
            </a:prstGeom>
          </p:spPr>
        </p:pic>
      </p:grpSp>
      <p:grpSp>
        <p:nvGrpSpPr>
          <p:cNvPr id="2" name="群組 1"/>
          <p:cNvGrpSpPr/>
          <p:nvPr/>
        </p:nvGrpSpPr>
        <p:grpSpPr>
          <a:xfrm>
            <a:off x="6066074" y="1813384"/>
            <a:ext cx="2166522" cy="3899120"/>
            <a:chOff x="9066996" y="31276"/>
            <a:chExt cx="2166522" cy="3899120"/>
          </a:xfrm>
        </p:grpSpPr>
        <p:sp>
          <p:nvSpPr>
            <p:cNvPr id="23" name="矩形 22"/>
            <p:cNvSpPr/>
            <p:nvPr/>
          </p:nvSpPr>
          <p:spPr>
            <a:xfrm>
              <a:off x="9336387" y="849830"/>
              <a:ext cx="1621215" cy="523220"/>
            </a:xfrm>
            <a:prstGeom prst="rect">
              <a:avLst/>
            </a:prstGeom>
            <a:noFill/>
            <a:ln w="57150">
              <a:noFill/>
            </a:ln>
          </p:spPr>
          <p:txBody>
            <a:bodyPr wrap="square">
              <a:spAutoFit/>
            </a:bodyP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機器學習</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24" name="圖案 23"/>
            <p:cNvSpPr>
              <a:spLocks noChangeAspect="1"/>
            </p:cNvSpPr>
            <p:nvPr/>
          </p:nvSpPr>
          <p:spPr>
            <a:xfrm>
              <a:off x="9066996" y="31276"/>
              <a:ext cx="2160000" cy="2160329"/>
            </a:xfrm>
            <a:prstGeom prst="leftCircularArrow">
              <a:avLst>
                <a:gd name="adj1" fmla="val 7549"/>
                <a:gd name="adj2" fmla="val 1142322"/>
                <a:gd name="adj3" fmla="val 6354791"/>
                <a:gd name="adj4" fmla="val 3062736"/>
                <a:gd name="adj5" fmla="val 11320"/>
              </a:avLst>
            </a:prstGeom>
            <a:solidFill>
              <a:srgbClr val="94DFB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圖案 24"/>
            <p:cNvSpPr>
              <a:spLocks noChangeAspect="1"/>
            </p:cNvSpPr>
            <p:nvPr/>
          </p:nvSpPr>
          <p:spPr>
            <a:xfrm flipH="1" flipV="1">
              <a:off x="9073518" y="1770067"/>
              <a:ext cx="2160000" cy="2160329"/>
            </a:xfrm>
            <a:prstGeom prst="leftCircularArrow">
              <a:avLst>
                <a:gd name="adj1" fmla="val 7549"/>
                <a:gd name="adj2" fmla="val 0"/>
                <a:gd name="adj3" fmla="val 6354791"/>
                <a:gd name="adj4" fmla="val 3062736"/>
                <a:gd name="adj5" fmla="val 11320"/>
              </a:avLst>
            </a:prstGeom>
            <a:solidFill>
              <a:srgbClr val="94DFB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矩形 25"/>
            <p:cNvSpPr/>
            <p:nvPr/>
          </p:nvSpPr>
          <p:spPr>
            <a:xfrm>
              <a:off x="9345540" y="2613453"/>
              <a:ext cx="1637848" cy="523220"/>
            </a:xfrm>
            <a:prstGeom prst="rect">
              <a:avLst/>
            </a:prstGeom>
            <a:noFill/>
            <a:ln w="57150">
              <a:noFill/>
            </a:ln>
          </p:spPr>
          <p:txBody>
            <a:bodyPr wrap="square">
              <a:spAutoFit/>
            </a:bodyP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情緒分數</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grpSp>
      <p:sp>
        <p:nvSpPr>
          <p:cNvPr id="28" name="向右箭號 27"/>
          <p:cNvSpPr/>
          <p:nvPr/>
        </p:nvSpPr>
        <p:spPr>
          <a:xfrm>
            <a:off x="8111439" y="3370601"/>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9" name="向右箭號 38"/>
          <p:cNvSpPr/>
          <p:nvPr/>
        </p:nvSpPr>
        <p:spPr>
          <a:xfrm>
            <a:off x="10079243" y="3401040"/>
            <a:ext cx="540000" cy="720000"/>
          </a:xfrm>
          <a:prstGeom prst="stripedRightArrow">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4" name="矩形 43"/>
          <p:cNvSpPr/>
          <p:nvPr/>
        </p:nvSpPr>
        <p:spPr>
          <a:xfrm>
            <a:off x="10919145" y="2322944"/>
            <a:ext cx="828000" cy="2880000"/>
          </a:xfrm>
          <a:prstGeom prst="rect">
            <a:avLst/>
          </a:prstGeom>
          <a:noFill/>
          <a:ln w="5715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lumMod val="50000"/>
                  </a:schemeClr>
                </a:solidFill>
                <a:latin typeface="微軟正黑體" panose="020B0604030504040204" pitchFamily="34" charset="-120"/>
                <a:ea typeface="微軟正黑體" panose="020B0604030504040204" pitchFamily="34" charset="-120"/>
              </a:rPr>
              <a:t>品牌定位</a:t>
            </a:r>
            <a:endParaRPr lang="en-US" altLang="zh-TW" sz="2800" b="1" dirty="0">
              <a:solidFill>
                <a:schemeClr val="bg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7650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線接點 46"/>
          <p:cNvCxnSpPr/>
          <p:nvPr/>
        </p:nvCxnSpPr>
        <p:spPr>
          <a:xfrm rot="16200000">
            <a:off x="9438750" y="2513631"/>
            <a:ext cx="504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49" name="一般五邊形 48"/>
          <p:cNvSpPr>
            <a:spLocks noChangeAspect="1"/>
          </p:cNvSpPr>
          <p:nvPr/>
        </p:nvSpPr>
        <p:spPr>
          <a:xfrm rot="4283433">
            <a:off x="3308756" y="5417868"/>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一般五邊形 49"/>
          <p:cNvSpPr>
            <a:spLocks noChangeAspect="1"/>
          </p:cNvSpPr>
          <p:nvPr/>
        </p:nvSpPr>
        <p:spPr>
          <a:xfrm rot="16363435">
            <a:off x="5876527" y="-623677"/>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一般五邊形 50"/>
          <p:cNvSpPr>
            <a:spLocks noChangeAspect="1"/>
          </p:cNvSpPr>
          <p:nvPr/>
        </p:nvSpPr>
        <p:spPr>
          <a:xfrm rot="18572653">
            <a:off x="11325189" y="5598809"/>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 name="直線接點 51"/>
          <p:cNvCxnSpPr/>
          <p:nvPr/>
        </p:nvCxnSpPr>
        <p:spPr>
          <a:xfrm rot="10800000" flipH="1">
            <a:off x="6072000" y="6603681"/>
            <a:ext cx="612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zh-TW" altLang="en-US" sz="2800" b="1" dirty="0">
                  <a:solidFill>
                    <a:schemeClr val="bg1"/>
                  </a:solidFill>
                  <a:latin typeface="微軟正黑體" panose="020B0604030504040204" pitchFamily="34" charset="-120"/>
                  <a:ea typeface="微軟正黑體" panose="020B0604030504040204" pitchFamily="34" charset="-120"/>
                </a:rPr>
                <a:t>應用產業</a:t>
              </a:r>
            </a:p>
          </p:txBody>
        </p:sp>
      </p:grpSp>
      <p:sp>
        <p:nvSpPr>
          <p:cNvPr id="17" name="矩形 16"/>
          <p:cNvSpPr/>
          <p:nvPr/>
        </p:nvSpPr>
        <p:spPr>
          <a:xfrm>
            <a:off x="9266058" y="6054158"/>
            <a:ext cx="2715905" cy="578492"/>
          </a:xfrm>
          <a:prstGeom prst="rect">
            <a:avLst/>
          </a:prstGeom>
        </p:spPr>
        <p:txBody>
          <a:bodyPr wrap="square">
            <a:spAutoFit/>
          </a:bodyPr>
          <a:lstStyle/>
          <a:p>
            <a:pPr algn="ctr">
              <a:lnSpc>
                <a:spcPct val="150000"/>
              </a:lnSpc>
            </a:pPr>
            <a:r>
              <a:rPr lang="zh-TW" altLang="zh-TW" sz="2400" b="1" dirty="0">
                <a:solidFill>
                  <a:schemeClr val="bg1">
                    <a:lumMod val="50000"/>
                  </a:schemeClr>
                </a:solidFill>
                <a:latin typeface="微軟正黑體" panose="020B0604030504040204" pitchFamily="34" charset="-120"/>
                <a:ea typeface="微軟正黑體" panose="020B0604030504040204" pitchFamily="34" charset="-120"/>
              </a:rPr>
              <a:t>網路</a:t>
            </a: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資訊量多</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4519960" y="6054158"/>
            <a:ext cx="3249860" cy="578492"/>
          </a:xfrm>
          <a:prstGeom prst="rect">
            <a:avLst/>
          </a:prstGeom>
        </p:spPr>
        <p:txBody>
          <a:bodyPr wrap="square">
            <a:spAutoFit/>
          </a:bodyPr>
          <a:lstStyle/>
          <a:p>
            <a:pPr algn="ctr">
              <a:lnSpc>
                <a:spcPct val="150000"/>
              </a:lnSpc>
            </a:pPr>
            <a:r>
              <a:rPr lang="zh-TW" altLang="zh-TW" sz="2400" b="1" dirty="0">
                <a:solidFill>
                  <a:schemeClr val="bg1">
                    <a:lumMod val="50000"/>
                  </a:schemeClr>
                </a:solidFill>
                <a:latin typeface="微軟正黑體" panose="020B0604030504040204" pitchFamily="34" charset="-120"/>
                <a:ea typeface="微軟正黑體" panose="020B0604030504040204" pitchFamily="34" charset="-120"/>
              </a:rPr>
              <a:t>產業產值</a:t>
            </a:r>
            <a:r>
              <a:rPr lang="en-US" altLang="zh-TW" sz="2400" b="1" dirty="0">
                <a:solidFill>
                  <a:schemeClr val="bg1">
                    <a:lumMod val="50000"/>
                  </a:schemeClr>
                </a:solidFill>
                <a:latin typeface="微軟正黑體" panose="020B0604030504040204" pitchFamily="34" charset="-120"/>
                <a:ea typeface="微軟正黑體" panose="020B0604030504040204" pitchFamily="34" charset="-120"/>
              </a:rPr>
              <a:t>5%</a:t>
            </a:r>
            <a:r>
              <a:rPr lang="zh-TW" altLang="zh-TW" sz="2400" b="1" dirty="0">
                <a:solidFill>
                  <a:schemeClr val="bg1">
                    <a:lumMod val="50000"/>
                  </a:schemeClr>
                </a:solidFill>
                <a:latin typeface="微軟正黑體" panose="020B0604030504040204" pitchFamily="34" charset="-120"/>
                <a:ea typeface="微軟正黑體" panose="020B0604030504040204" pitchFamily="34" charset="-120"/>
              </a:rPr>
              <a:t>成長率</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grpSp>
        <p:nvGrpSpPr>
          <p:cNvPr id="20" name="群組 19"/>
          <p:cNvGrpSpPr/>
          <p:nvPr/>
        </p:nvGrpSpPr>
        <p:grpSpPr>
          <a:xfrm>
            <a:off x="5991996" y="348993"/>
            <a:ext cx="4524325" cy="4136587"/>
            <a:chOff x="1074914" y="1664989"/>
            <a:chExt cx="4524325" cy="4136587"/>
          </a:xfrm>
        </p:grpSpPr>
        <p:sp>
          <p:nvSpPr>
            <p:cNvPr id="21" name="橢圓 20"/>
            <p:cNvSpPr>
              <a:spLocks noChangeAspect="1"/>
            </p:cNvSpPr>
            <p:nvPr/>
          </p:nvSpPr>
          <p:spPr>
            <a:xfrm>
              <a:off x="1648962" y="2381576"/>
              <a:ext cx="3420000" cy="3420000"/>
            </a:xfrm>
            <a:prstGeom prst="ellipse">
              <a:avLst/>
            </a:prstGeom>
            <a:noFill/>
            <a:ln w="76200">
              <a:solidFill>
                <a:srgbClr val="A3C69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p:cNvGrpSpPr/>
            <p:nvPr/>
          </p:nvGrpSpPr>
          <p:grpSpPr>
            <a:xfrm>
              <a:off x="2616146" y="1664989"/>
              <a:ext cx="1505723" cy="1477370"/>
              <a:chOff x="2657090" y="1487565"/>
              <a:chExt cx="1505723" cy="1477370"/>
            </a:xfrm>
          </p:grpSpPr>
          <p:sp>
            <p:nvSpPr>
              <p:cNvPr id="41" name="橢圓 40"/>
              <p:cNvSpPr/>
              <p:nvPr/>
            </p:nvSpPr>
            <p:spPr>
              <a:xfrm>
                <a:off x="2685443" y="1487565"/>
                <a:ext cx="1477370" cy="1477370"/>
              </a:xfrm>
              <a:prstGeom prst="ellipse">
                <a:avLst/>
              </a:prstGeom>
              <a:solidFill>
                <a:schemeClr val="bg1"/>
              </a:solidFill>
              <a:ln w="571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2657090" y="1834803"/>
                <a:ext cx="1485633" cy="769441"/>
              </a:xfrm>
              <a:prstGeom prst="rect">
                <a:avLst/>
              </a:prstGeom>
            </p:spPr>
            <p:txBody>
              <a:bodyPr wrap="square">
                <a:spAutoFit/>
              </a:bodyPr>
              <a:lstStyle/>
              <a:p>
                <a:pPr algn="ct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運動休閒風氣旺</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nvGrpSpPr>
            <p:cNvPr id="31" name="群組 30"/>
            <p:cNvGrpSpPr/>
            <p:nvPr/>
          </p:nvGrpSpPr>
          <p:grpSpPr>
            <a:xfrm>
              <a:off x="1074914" y="4049824"/>
              <a:ext cx="1477370" cy="1477370"/>
              <a:chOff x="1347874" y="4213600"/>
              <a:chExt cx="1477370" cy="1477370"/>
            </a:xfrm>
          </p:grpSpPr>
          <p:sp>
            <p:nvSpPr>
              <p:cNvPr id="39" name="橢圓 38"/>
              <p:cNvSpPr/>
              <p:nvPr/>
            </p:nvSpPr>
            <p:spPr>
              <a:xfrm>
                <a:off x="1347874" y="4213600"/>
                <a:ext cx="1477370" cy="1477370"/>
              </a:xfrm>
              <a:prstGeom prst="ellipse">
                <a:avLst/>
              </a:prstGeom>
              <a:solidFill>
                <a:schemeClr val="bg1"/>
              </a:solidFill>
              <a:ln w="571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1396644" y="4586156"/>
                <a:ext cx="1367658" cy="769441"/>
              </a:xfrm>
              <a:prstGeom prst="rect">
                <a:avLst/>
              </a:prstGeom>
            </p:spPr>
            <p:txBody>
              <a:bodyPr wrap="square">
                <a:spAutoFit/>
              </a:bodyPr>
              <a:lstStyle/>
              <a:p>
                <a:r>
                  <a:rPr lang="zh-TW" altLang="zh-TW" sz="2200" b="1" dirty="0">
                    <a:solidFill>
                      <a:schemeClr val="bg1">
                        <a:lumMod val="50000"/>
                      </a:schemeClr>
                    </a:solidFill>
                    <a:latin typeface="微軟正黑體" panose="020B0604030504040204" pitchFamily="34" charset="-120"/>
                    <a:ea typeface="微軟正黑體" panose="020B0604030504040204" pitchFamily="34" charset="-120"/>
                  </a:rPr>
                  <a:t>都會居住型態</a:t>
                </a:r>
                <a:r>
                  <a:rPr lang="zh-TW" altLang="en-US" sz="2200" b="1" dirty="0">
                    <a:solidFill>
                      <a:schemeClr val="bg1">
                        <a:lumMod val="50000"/>
                      </a:schemeClr>
                    </a:solidFill>
                    <a:latin typeface="微軟正黑體" panose="020B0604030504040204" pitchFamily="34" charset="-120"/>
                    <a:ea typeface="微軟正黑體" panose="020B0604030504040204" pitchFamily="34" charset="-120"/>
                  </a:rPr>
                  <a:t>普及</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nvGrpSpPr>
            <p:cNvPr id="32" name="群組 31"/>
            <p:cNvGrpSpPr/>
            <p:nvPr/>
          </p:nvGrpSpPr>
          <p:grpSpPr>
            <a:xfrm>
              <a:off x="4121869" y="4051330"/>
              <a:ext cx="1477370" cy="1477370"/>
              <a:chOff x="3909756" y="4187002"/>
              <a:chExt cx="1477370" cy="1477370"/>
            </a:xfrm>
            <a:solidFill>
              <a:schemeClr val="bg1"/>
            </a:solidFill>
          </p:grpSpPr>
          <p:sp>
            <p:nvSpPr>
              <p:cNvPr id="37" name="橢圓 36"/>
              <p:cNvSpPr/>
              <p:nvPr/>
            </p:nvSpPr>
            <p:spPr>
              <a:xfrm>
                <a:off x="3909756" y="4187002"/>
                <a:ext cx="1477370" cy="1477370"/>
              </a:xfrm>
              <a:prstGeom prst="ellipse">
                <a:avLst/>
              </a:prstGeom>
              <a:solidFill>
                <a:schemeClr val="bg1"/>
              </a:solidFill>
              <a:ln w="57150">
                <a:solidFill>
                  <a:srgbClr val="A3C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4010631" y="4523381"/>
                <a:ext cx="1352013" cy="769441"/>
              </a:xfrm>
              <a:prstGeom prst="rect">
                <a:avLst/>
              </a:prstGeom>
              <a:noFill/>
            </p:spPr>
            <p:txBody>
              <a:bodyPr wrap="square">
                <a:spAutoFit/>
              </a:bodyPr>
              <a:lstStyle/>
              <a:p>
                <a:pPr algn="ctr"/>
                <a:r>
                  <a:rPr lang="zh-TW" altLang="zh-TW" sz="2200" b="1" dirty="0">
                    <a:solidFill>
                      <a:schemeClr val="bg1">
                        <a:lumMod val="50000"/>
                      </a:schemeClr>
                    </a:solidFill>
                    <a:latin typeface="微軟正黑體" panose="020B0604030504040204" pitchFamily="34" charset="-120"/>
                    <a:ea typeface="微軟正黑體" panose="020B0604030504040204" pitchFamily="34" charset="-120"/>
                  </a:rPr>
                  <a:t>電子商務興起</a:t>
                </a:r>
                <a:endParaRPr lang="en-US" altLang="zh-TW" sz="2200" b="1" dirty="0">
                  <a:solidFill>
                    <a:schemeClr val="bg1">
                      <a:lumMod val="50000"/>
                    </a:schemeClr>
                  </a:solidFill>
                  <a:latin typeface="微軟正黑體" panose="020B0604030504040204" pitchFamily="34" charset="-120"/>
                  <a:ea typeface="微軟正黑體" panose="020B0604030504040204" pitchFamily="34" charset="-120"/>
                </a:endParaRPr>
              </a:p>
            </p:txBody>
          </p:sp>
        </p:grpSp>
        <p:grpSp>
          <p:nvGrpSpPr>
            <p:cNvPr id="33" name="群組 32"/>
            <p:cNvGrpSpPr/>
            <p:nvPr/>
          </p:nvGrpSpPr>
          <p:grpSpPr>
            <a:xfrm>
              <a:off x="2280429" y="2982380"/>
              <a:ext cx="2160000" cy="2161707"/>
              <a:chOff x="2321373" y="2818604"/>
              <a:chExt cx="2160000" cy="2161707"/>
            </a:xfrm>
          </p:grpSpPr>
          <p:sp>
            <p:nvSpPr>
              <p:cNvPr id="34" name="橢圓 33"/>
              <p:cNvSpPr/>
              <p:nvPr/>
            </p:nvSpPr>
            <p:spPr>
              <a:xfrm>
                <a:off x="2321373" y="2820311"/>
                <a:ext cx="2160000" cy="216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4780" t="4584" r="71731" b="70427"/>
              <a:stretch/>
            </p:blipFill>
            <p:spPr>
              <a:xfrm>
                <a:off x="2704128" y="2818604"/>
                <a:ext cx="1440000" cy="1440000"/>
              </a:xfrm>
              <a:prstGeom prst="rect">
                <a:avLst/>
              </a:prstGeom>
            </p:spPr>
          </p:pic>
          <p:sp>
            <p:nvSpPr>
              <p:cNvPr id="36" name="矩形 35"/>
              <p:cNvSpPr/>
              <p:nvPr/>
            </p:nvSpPr>
            <p:spPr>
              <a:xfrm>
                <a:off x="2409891" y="3886048"/>
                <a:ext cx="1980029" cy="659540"/>
              </a:xfrm>
              <a:prstGeom prst="rect">
                <a:avLst/>
              </a:prstGeom>
            </p:spPr>
            <p:txBody>
              <a:bodyPr wrap="none">
                <a:spAutoFit/>
              </a:bodyPr>
              <a:lstStyle/>
              <a:p>
                <a:pPr>
                  <a:lnSpc>
                    <a:spcPct val="150000"/>
                  </a:lnSpc>
                </a:pPr>
                <a:r>
                  <a:rPr lang="zh-TW" altLang="en-US" sz="2800" b="1" dirty="0">
                    <a:solidFill>
                      <a:schemeClr val="bg1"/>
                    </a:solidFill>
                    <a:latin typeface="微軟正黑體" panose="020B0604030504040204" pitchFamily="34" charset="-120"/>
                    <a:ea typeface="微軟正黑體" panose="020B0604030504040204" pitchFamily="34" charset="-120"/>
                  </a:rPr>
                  <a:t>運動鞋產業</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grpSp>
      </p:grpSp>
      <p:grpSp>
        <p:nvGrpSpPr>
          <p:cNvPr id="43" name="群組 42"/>
          <p:cNvGrpSpPr>
            <a:grpSpLocks noChangeAspect="1"/>
          </p:cNvGrpSpPr>
          <p:nvPr/>
        </p:nvGrpSpPr>
        <p:grpSpPr>
          <a:xfrm>
            <a:off x="5424890" y="4613866"/>
            <a:ext cx="1440000" cy="1440000"/>
            <a:chOff x="8595080" y="879912"/>
            <a:chExt cx="2157114" cy="2157114"/>
          </a:xfrm>
        </p:grpSpPr>
        <p:sp>
          <p:nvSpPr>
            <p:cNvPr id="44" name="橢圓 43"/>
            <p:cNvSpPr/>
            <p:nvPr/>
          </p:nvSpPr>
          <p:spPr>
            <a:xfrm>
              <a:off x="8595080" y="879912"/>
              <a:ext cx="2157114" cy="2157114"/>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Picture 2" descr="「icon data analysis」的圖片搜尋結果"/>
            <p:cNvPicPr>
              <a:picLocks noChangeAspect="1" noChangeArrowheads="1"/>
            </p:cNvPicPr>
            <p:nvPr/>
          </p:nvPicPr>
          <p:blipFill>
            <a:blip r:embed="rId5" cstate="hqprint">
              <a:biLevel thresh="25000"/>
              <a:extLst>
                <a:ext uri="{BEBA8EAE-BF5A-486C-A8C5-ECC9F3942E4B}">
                  <a14:imgProps xmlns:a14="http://schemas.microsoft.com/office/drawing/2010/main">
                    <a14:imgLayer r:embed="rId6">
                      <a14:imgEffect>
                        <a14:backgroundRemoval t="0" b="89930" l="2283" r="96848">
                          <a14:foregroundMark x1="39783" y1="28689" x2="39783" y2="28689"/>
                        </a14:backgroundRemoval>
                      </a14:imgEffect>
                      <a14:imgEffect>
                        <a14:artisticCrisscrossEtching/>
                      </a14:imgEffect>
                      <a14:imgEffect>
                        <a14:sharpenSoften amount="-500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907433" y="1238469"/>
              <a:ext cx="1551288" cy="14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群組 1"/>
          <p:cNvGrpSpPr/>
          <p:nvPr/>
        </p:nvGrpSpPr>
        <p:grpSpPr>
          <a:xfrm>
            <a:off x="9904010" y="4613866"/>
            <a:ext cx="1440000" cy="1440000"/>
            <a:chOff x="9904010" y="4613866"/>
            <a:chExt cx="1440000" cy="1440000"/>
          </a:xfrm>
        </p:grpSpPr>
        <p:sp>
          <p:nvSpPr>
            <p:cNvPr id="48" name="橢圓 47"/>
            <p:cNvSpPr/>
            <p:nvPr/>
          </p:nvSpPr>
          <p:spPr>
            <a:xfrm>
              <a:off x="9904010" y="4613866"/>
              <a:ext cx="1440000" cy="1440000"/>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1661" y="4894038"/>
              <a:ext cx="824697" cy="824697"/>
            </a:xfrm>
            <a:prstGeom prst="rect">
              <a:avLst/>
            </a:prstGeom>
          </p:spPr>
        </p:pic>
      </p:grpSp>
      <p:pic>
        <p:nvPicPr>
          <p:cNvPr id="3" name="圖片 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2282" y="3314137"/>
            <a:ext cx="2160000" cy="2160000"/>
          </a:xfrm>
          <a:prstGeom prst="rect">
            <a:avLst/>
          </a:prstGeom>
        </p:spPr>
      </p:pic>
    </p:spTree>
    <p:extLst>
      <p:ext uri="{BB962C8B-B14F-4D97-AF65-F5344CB8AC3E}">
        <p14:creationId xmlns:p14="http://schemas.microsoft.com/office/powerpoint/2010/main" val="388637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接點 32"/>
          <p:cNvCxnSpPr/>
          <p:nvPr/>
        </p:nvCxnSpPr>
        <p:spPr>
          <a:xfrm rot="16200000">
            <a:off x="9438750" y="2513631"/>
            <a:ext cx="504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34" name="一般五邊形 33"/>
          <p:cNvSpPr>
            <a:spLocks noChangeAspect="1"/>
          </p:cNvSpPr>
          <p:nvPr/>
        </p:nvSpPr>
        <p:spPr>
          <a:xfrm rot="4283433">
            <a:off x="3308756" y="5417868"/>
            <a:ext cx="2160000" cy="2160000"/>
          </a:xfrm>
          <a:prstGeom prst="pentagon">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一般五邊形 34"/>
          <p:cNvSpPr>
            <a:spLocks noChangeAspect="1"/>
          </p:cNvSpPr>
          <p:nvPr/>
        </p:nvSpPr>
        <p:spPr>
          <a:xfrm rot="16363435">
            <a:off x="5876527" y="-623677"/>
            <a:ext cx="1260000" cy="1260000"/>
          </a:xfrm>
          <a:prstGeom prst="pentagon">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一般五邊形 35"/>
          <p:cNvSpPr>
            <a:spLocks noChangeAspect="1"/>
          </p:cNvSpPr>
          <p:nvPr/>
        </p:nvSpPr>
        <p:spPr>
          <a:xfrm rot="18572653">
            <a:off x="11325189" y="5598809"/>
            <a:ext cx="720000" cy="720000"/>
          </a:xfrm>
          <a:prstGeom prst="pentagon">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p:cNvCxnSpPr/>
          <p:nvPr/>
        </p:nvCxnSpPr>
        <p:spPr>
          <a:xfrm rot="10800000" flipH="1">
            <a:off x="6072000" y="6603681"/>
            <a:ext cx="6120000" cy="0"/>
          </a:xfrm>
          <a:prstGeom prst="line">
            <a:avLst/>
          </a:prstGeom>
          <a:ln w="28575">
            <a:solidFill>
              <a:schemeClr val="tx1">
                <a:lumMod val="50000"/>
                <a:lumOff val="50000"/>
              </a:schemeClr>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408456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242282" y="665551"/>
            <a:ext cx="3600000" cy="1440000"/>
            <a:chOff x="381270" y="542612"/>
            <a:chExt cx="3600000" cy="1440000"/>
          </a:xfrm>
        </p:grpSpPr>
        <p:sp>
          <p:nvSpPr>
            <p:cNvPr id="9" name="矩形 8"/>
            <p:cNvSpPr/>
            <p:nvPr/>
          </p:nvSpPr>
          <p:spPr>
            <a:xfrm>
              <a:off x="561270" y="542612"/>
              <a:ext cx="3240000" cy="1440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270" y="902613"/>
              <a:ext cx="3600000" cy="720000"/>
            </a:xfrm>
            <a:prstGeom prst="rect">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系統發想</a:t>
              </a:r>
              <a:endParaRPr lang="en-US" altLang="zh-TW" sz="4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800" b="1" dirty="0" err="1">
                  <a:solidFill>
                    <a:schemeClr val="bg1"/>
                  </a:solidFill>
                  <a:latin typeface="微軟正黑體" panose="020B0604030504040204" pitchFamily="34" charset="-120"/>
                  <a:ea typeface="微軟正黑體" panose="020B0604030504040204" pitchFamily="34" charset="-120"/>
                </a:rPr>
                <a:t>GearLyze</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sp>
        <p:nvSpPr>
          <p:cNvPr id="30" name="矩形 29"/>
          <p:cNvSpPr/>
          <p:nvPr/>
        </p:nvSpPr>
        <p:spPr>
          <a:xfrm>
            <a:off x="5077236" y="5601616"/>
            <a:ext cx="1415772" cy="578492"/>
          </a:xfrm>
          <a:prstGeom prst="rect">
            <a:avLst/>
          </a:prstGeom>
        </p:spPr>
        <p:txBody>
          <a:bodyPr wrap="none" anchor="ctr">
            <a:spAutoFit/>
          </a:bodyPr>
          <a:lstStyle/>
          <a:p>
            <a:pPr algn="ctr">
              <a:lnSpc>
                <a:spcPct val="150000"/>
              </a:lnSpc>
            </a:pP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機器學習</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49" name="圖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428" y="1873822"/>
            <a:ext cx="3600000" cy="3108914"/>
          </a:xfrm>
          <a:prstGeom prst="rect">
            <a:avLst/>
          </a:prstGeom>
        </p:spPr>
      </p:pic>
      <p:sp>
        <p:nvSpPr>
          <p:cNvPr id="51" name="矩形 50"/>
          <p:cNvSpPr/>
          <p:nvPr/>
        </p:nvSpPr>
        <p:spPr>
          <a:xfrm>
            <a:off x="4769459" y="783472"/>
            <a:ext cx="2031325" cy="578492"/>
          </a:xfrm>
          <a:prstGeom prst="rect">
            <a:avLst/>
          </a:prstGeom>
        </p:spPr>
        <p:txBody>
          <a:bodyPr wrap="none" anchor="ctr">
            <a:spAutoFit/>
          </a:bodyPr>
          <a:lstStyle/>
          <a:p>
            <a:pPr algn="ctr">
              <a:lnSpc>
                <a:spcPct val="150000"/>
              </a:lnSpc>
            </a:pP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文字情感分析</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cxnSp>
        <p:nvCxnSpPr>
          <p:cNvPr id="55" name="肘形接點 54"/>
          <p:cNvCxnSpPr>
            <a:endCxn id="52" idx="6"/>
          </p:cNvCxnSpPr>
          <p:nvPr/>
        </p:nvCxnSpPr>
        <p:spPr>
          <a:xfrm rot="5400000">
            <a:off x="6355237" y="4290651"/>
            <a:ext cx="706932" cy="407162"/>
          </a:xfrm>
          <a:prstGeom prst="bentConnector2">
            <a:avLst/>
          </a:prstGeom>
          <a:ln w="57150">
            <a:solidFill>
              <a:srgbClr val="4CB897"/>
            </a:solidFill>
            <a:prstDash val="sysDash"/>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667789" y="5601617"/>
            <a:ext cx="1723549" cy="578492"/>
          </a:xfrm>
          <a:prstGeom prst="rect">
            <a:avLst/>
          </a:prstGeom>
        </p:spPr>
        <p:txBody>
          <a:bodyPr wrap="none" anchor="ctr">
            <a:spAutoFit/>
          </a:bodyPr>
          <a:lstStyle/>
          <a:p>
            <a:pPr algn="ctr">
              <a:lnSpc>
                <a:spcPct val="150000"/>
              </a:lnSpc>
            </a:pP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運動鞋產業</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7" name="矩形 56"/>
          <p:cNvSpPr/>
          <p:nvPr/>
        </p:nvSpPr>
        <p:spPr>
          <a:xfrm>
            <a:off x="9821678" y="783472"/>
            <a:ext cx="1415772" cy="578492"/>
          </a:xfrm>
          <a:prstGeom prst="rect">
            <a:avLst/>
          </a:prstGeom>
        </p:spPr>
        <p:txBody>
          <a:bodyPr wrap="none" anchor="ctr">
            <a:spAutoFit/>
          </a:bodyPr>
          <a:lstStyle/>
          <a:p>
            <a:pPr algn="ctr">
              <a:lnSpc>
                <a:spcPct val="150000"/>
              </a:lnSpc>
            </a:pPr>
            <a:r>
              <a:rPr lang="zh-TW" altLang="en-US" sz="2400" b="1" dirty="0">
                <a:solidFill>
                  <a:schemeClr val="bg1">
                    <a:lumMod val="50000"/>
                  </a:schemeClr>
                </a:solidFill>
                <a:latin typeface="微軟正黑體" panose="020B0604030504040204" pitchFamily="34" charset="-120"/>
                <a:ea typeface="微軟正黑體" panose="020B0604030504040204" pitchFamily="34" charset="-120"/>
              </a:rPr>
              <a:t>網路輿情</a:t>
            </a:r>
            <a:endParaRPr lang="en-US" altLang="zh-TW" sz="2400" b="1" dirty="0">
              <a:solidFill>
                <a:schemeClr val="bg1">
                  <a:lumMod val="50000"/>
                </a:schemeClr>
              </a:solidFill>
              <a:latin typeface="微軟正黑體" panose="020B0604030504040204" pitchFamily="34" charset="-120"/>
              <a:ea typeface="微軟正黑體" panose="020B0604030504040204" pitchFamily="34" charset="-120"/>
            </a:endParaRPr>
          </a:p>
        </p:txBody>
      </p:sp>
      <p:cxnSp>
        <p:nvCxnSpPr>
          <p:cNvPr id="58" name="肘形接點 57"/>
          <p:cNvCxnSpPr>
            <a:endCxn id="53" idx="2"/>
          </p:cNvCxnSpPr>
          <p:nvPr/>
        </p:nvCxnSpPr>
        <p:spPr>
          <a:xfrm rot="5400000" flipH="1" flipV="1">
            <a:off x="9184703" y="2392146"/>
            <a:ext cx="869277" cy="320783"/>
          </a:xfrm>
          <a:prstGeom prst="bentConnector2">
            <a:avLst/>
          </a:prstGeom>
          <a:ln w="57150">
            <a:solidFill>
              <a:srgbClr val="4CB897"/>
            </a:solidFill>
            <a:prstDash val="sysDash"/>
          </a:ln>
        </p:spPr>
        <p:style>
          <a:lnRef idx="1">
            <a:schemeClr val="accent1"/>
          </a:lnRef>
          <a:fillRef idx="0">
            <a:schemeClr val="accent1"/>
          </a:fillRef>
          <a:effectRef idx="0">
            <a:schemeClr val="accent1"/>
          </a:effectRef>
          <a:fontRef idx="minor">
            <a:schemeClr val="tx1"/>
          </a:fontRef>
        </p:style>
      </p:cxnSp>
      <p:cxnSp>
        <p:nvCxnSpPr>
          <p:cNvPr id="59" name="肘形接點 58"/>
          <p:cNvCxnSpPr>
            <a:endCxn id="50" idx="6"/>
          </p:cNvCxnSpPr>
          <p:nvPr/>
        </p:nvCxnSpPr>
        <p:spPr>
          <a:xfrm rot="16200000" flipV="1">
            <a:off x="6264646" y="2358374"/>
            <a:ext cx="869278" cy="388326"/>
          </a:xfrm>
          <a:prstGeom prst="bentConnector2">
            <a:avLst/>
          </a:prstGeom>
          <a:ln w="57150">
            <a:solidFill>
              <a:srgbClr val="4CB897"/>
            </a:solidFill>
            <a:prstDash val="sysDash"/>
          </a:ln>
        </p:spPr>
        <p:style>
          <a:lnRef idx="1">
            <a:schemeClr val="accent1"/>
          </a:lnRef>
          <a:fillRef idx="0">
            <a:schemeClr val="accent1"/>
          </a:fillRef>
          <a:effectRef idx="0">
            <a:schemeClr val="accent1"/>
          </a:effectRef>
          <a:fontRef idx="minor">
            <a:schemeClr val="tx1"/>
          </a:fontRef>
        </p:style>
      </p:cxnSp>
      <p:cxnSp>
        <p:nvCxnSpPr>
          <p:cNvPr id="60" name="肘形接點 59"/>
          <p:cNvCxnSpPr>
            <a:endCxn id="54" idx="2"/>
          </p:cNvCxnSpPr>
          <p:nvPr/>
        </p:nvCxnSpPr>
        <p:spPr>
          <a:xfrm rot="16200000" flipH="1">
            <a:off x="9259341" y="4327307"/>
            <a:ext cx="720000" cy="320783"/>
          </a:xfrm>
          <a:prstGeom prst="bentConnector2">
            <a:avLst/>
          </a:prstGeom>
          <a:ln w="57150">
            <a:solidFill>
              <a:srgbClr val="4CB897"/>
            </a:solidFill>
            <a:prstDash val="sysDash"/>
          </a:ln>
        </p:spPr>
        <p:style>
          <a:lnRef idx="1">
            <a:schemeClr val="accent1"/>
          </a:lnRef>
          <a:fillRef idx="0">
            <a:schemeClr val="accent1"/>
          </a:fillRef>
          <a:effectRef idx="0">
            <a:schemeClr val="accent1"/>
          </a:effectRef>
          <a:fontRef idx="minor">
            <a:schemeClr val="tx1"/>
          </a:fontRef>
        </p:style>
      </p:cxnSp>
      <p:grpSp>
        <p:nvGrpSpPr>
          <p:cNvPr id="13" name="群組 12"/>
          <p:cNvGrpSpPr/>
          <p:nvPr/>
        </p:nvGrpSpPr>
        <p:grpSpPr>
          <a:xfrm>
            <a:off x="308941" y="3260372"/>
            <a:ext cx="3466681" cy="2854350"/>
            <a:chOff x="308941" y="3255820"/>
            <a:chExt cx="3466681" cy="2854350"/>
          </a:xfrm>
        </p:grpSpPr>
        <p:pic>
          <p:nvPicPr>
            <p:cNvPr id="2054" name="Picture 6" descr="相關圖片"/>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backgroundRemoval t="10000" b="81600" l="5000" r="94600">
                          <a14:foregroundMark x1="17600" y1="59800" x2="17600" y2="59800"/>
                          <a14:foregroundMark x1="19200" y1="70800" x2="19200" y2="70800"/>
                          <a14:foregroundMark x1="35600" y1="70600" x2="35600" y2="70600"/>
                          <a14:foregroundMark x1="35200" y1="54600" x2="35200" y2="54600"/>
                          <a14:foregroundMark x1="50800" y1="60800" x2="50800" y2="60800"/>
                          <a14:foregroundMark x1="51200" y1="72200" x2="51200" y2="72200"/>
                          <a14:foregroundMark x1="67800" y1="64800" x2="67800" y2="64800"/>
                          <a14:foregroundMark x1="67800" y1="58000" x2="67800" y2="58000"/>
                          <a14:foregroundMark x1="82400" y1="62200" x2="82400" y2="62200"/>
                          <a14:foregroundMark x1="85200" y1="74400" x2="85200" y2="74400"/>
                        </a14:backgroundRemoval>
                      </a14:imgEffect>
                      <a14:imgEffect>
                        <a14:sharpenSoften amount="100000"/>
                      </a14:imgEffect>
                      <a14:imgEffect>
                        <a14:colorTemperature colorTemp="47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l="6498" t="49815" r="6841" b="19038"/>
            <a:stretch/>
          </p:blipFill>
          <p:spPr bwMode="auto">
            <a:xfrm>
              <a:off x="308941" y="4864174"/>
              <a:ext cx="3466681" cy="1245996"/>
            </a:xfrm>
            <a:prstGeom prst="rect">
              <a:avLst/>
            </a:prstGeom>
            <a:noFill/>
            <a:extLst>
              <a:ext uri="{909E8E84-426E-40DD-AFC4-6F175D3DCCD1}">
                <a14:hiddenFill xmlns:a14="http://schemas.microsoft.com/office/drawing/2010/main">
                  <a:solidFill>
                    <a:srgbClr val="FFFFFF"/>
                  </a:solidFill>
                </a14:hiddenFill>
              </a:ext>
            </a:extLst>
          </p:spPr>
        </p:pic>
        <p:sp>
          <p:nvSpPr>
            <p:cNvPr id="62" name="橢圓形圖說文字 61"/>
            <p:cNvSpPr/>
            <p:nvPr/>
          </p:nvSpPr>
          <p:spPr>
            <a:xfrm flipH="1">
              <a:off x="1868490" y="3255820"/>
              <a:ext cx="1750346" cy="1198079"/>
            </a:xfrm>
            <a:prstGeom prst="wedgeEllipseCallout">
              <a:avLst>
                <a:gd name="adj1" fmla="val -29643"/>
                <a:gd name="adj2" fmla="val 34171"/>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1868489" y="3612992"/>
              <a:ext cx="1755673" cy="523220"/>
            </a:xfrm>
            <a:prstGeom prst="rect">
              <a:avLst/>
            </a:prstGeom>
          </p:spPr>
          <p:txBody>
            <a:bodyPr wrap="none">
              <a:spAutoFit/>
            </a:bodyPr>
            <a:lstStyle/>
            <a:p>
              <a:pPr algn="ctr"/>
              <a:r>
                <a:rPr lang="en-US" altLang="zh-TW" sz="2800" b="1" dirty="0" err="1">
                  <a:solidFill>
                    <a:schemeClr val="bg1">
                      <a:lumMod val="50000"/>
                    </a:schemeClr>
                  </a:solidFill>
                  <a:latin typeface="微軟正黑體" panose="020B0604030504040204" pitchFamily="34" charset="-120"/>
                  <a:ea typeface="微軟正黑體" panose="020B0604030504040204" pitchFamily="34" charset="-120"/>
                </a:rPr>
                <a:t>GearLyze</a:t>
              </a:r>
              <a:endParaRPr lang="zh-TW" altLang="en-US" sz="28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 name="橢圓形圖說文字 4"/>
            <p:cNvSpPr/>
            <p:nvPr/>
          </p:nvSpPr>
          <p:spPr>
            <a:xfrm flipH="1">
              <a:off x="344382" y="3585124"/>
              <a:ext cx="1824960" cy="1135045"/>
            </a:xfrm>
            <a:prstGeom prst="wedgeEllipseCallout">
              <a:avLst>
                <a:gd name="adj1" fmla="val -47262"/>
                <a:gd name="adj2" fmla="val 66041"/>
              </a:avLst>
            </a:prstGeom>
            <a:solidFill>
              <a:schemeClr val="bg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p:cNvSpPr/>
            <p:nvPr/>
          </p:nvSpPr>
          <p:spPr>
            <a:xfrm>
              <a:off x="379025" y="3922526"/>
              <a:ext cx="1755673" cy="523220"/>
            </a:xfrm>
            <a:prstGeom prst="rect">
              <a:avLst/>
            </a:prstGeom>
          </p:spPr>
          <p:txBody>
            <a:bodyPr wrap="none">
              <a:spAutoFit/>
            </a:bodyPr>
            <a:lstStyle/>
            <a:p>
              <a:pPr algn="ctr"/>
              <a:r>
                <a:rPr lang="en-US" altLang="zh-TW" sz="2800" b="1" dirty="0" err="1">
                  <a:solidFill>
                    <a:schemeClr val="bg1"/>
                  </a:solidFill>
                  <a:latin typeface="微軟正黑體" panose="020B0604030504040204" pitchFamily="34" charset="-120"/>
                  <a:ea typeface="微軟正黑體" panose="020B0604030504040204" pitchFamily="34" charset="-120"/>
                </a:rPr>
                <a:t>GearLyze</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3" name="群組 2"/>
          <p:cNvGrpSpPr>
            <a:grpSpLocks noChangeAspect="1"/>
          </p:cNvGrpSpPr>
          <p:nvPr/>
        </p:nvGrpSpPr>
        <p:grpSpPr>
          <a:xfrm>
            <a:off x="9779733" y="1397898"/>
            <a:ext cx="1440000" cy="1440000"/>
            <a:chOff x="10175055" y="1388563"/>
            <a:chExt cx="1733266" cy="1733266"/>
          </a:xfrm>
        </p:grpSpPr>
        <p:sp>
          <p:nvSpPr>
            <p:cNvPr id="53" name="橢圓 52"/>
            <p:cNvSpPr/>
            <p:nvPr/>
          </p:nvSpPr>
          <p:spPr>
            <a:xfrm>
              <a:off x="10175055" y="1388563"/>
              <a:ext cx="1733266" cy="1733266"/>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6" name="Picture 8" descr="「icon talk」的圖片搜尋結果"/>
            <p:cNvPicPr>
              <a:picLocks noChangeAspect="1" noChangeArrowheads="1"/>
            </p:cNvPicPr>
            <p:nvPr/>
          </p:nvPicPr>
          <p:blipFill>
            <a:blip r:embed="rId5" cstate="hqprint">
              <a:extLst>
                <a:ext uri="{BEBA8EAE-BF5A-486C-A8C5-ECC9F3942E4B}">
                  <a14:imgProps xmlns:a14="http://schemas.microsoft.com/office/drawing/2010/main">
                    <a14:imgLayer r:embed="rId6">
                      <a14:imgEffect>
                        <a14:artisticPhotocopy/>
                      </a14:imgEffect>
                      <a14:imgEffect>
                        <a14:sharpenSoften amount="-50000"/>
                      </a14:imgEffect>
                      <a14:imgEffect>
                        <a14:colorTemperature colorTemp="47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396630" y="1586153"/>
              <a:ext cx="1290115" cy="1290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群組 7"/>
          <p:cNvGrpSpPr>
            <a:grpSpLocks noChangeAspect="1"/>
          </p:cNvGrpSpPr>
          <p:nvPr/>
        </p:nvGrpSpPr>
        <p:grpSpPr>
          <a:xfrm>
            <a:off x="5065122" y="4127698"/>
            <a:ext cx="1440000" cy="1440000"/>
            <a:chOff x="4368992" y="3956070"/>
            <a:chExt cx="1733266" cy="1733266"/>
          </a:xfrm>
        </p:grpSpPr>
        <p:sp>
          <p:nvSpPr>
            <p:cNvPr id="52" name="橢圓 51"/>
            <p:cNvSpPr/>
            <p:nvPr/>
          </p:nvSpPr>
          <p:spPr>
            <a:xfrm>
              <a:off x="4368992" y="3956070"/>
              <a:ext cx="1733266" cy="1733266"/>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8" name="Picture 10" descr="「icon robot」的圖片搜尋結果"/>
            <p:cNvPicPr>
              <a:picLocks noChangeAspect="1" noChangeArrowheads="1"/>
            </p:cNvPicPr>
            <p:nvPr/>
          </p:nvPicPr>
          <p:blipFill rotWithShape="1">
            <a:blip r:embed="rId7" cstate="hqprint">
              <a:duotone>
                <a:schemeClr val="accent3">
                  <a:shade val="45000"/>
                  <a:satMod val="135000"/>
                </a:schemeClr>
                <a:prstClr val="white"/>
              </a:duotone>
              <a:extLst>
                <a:ext uri="{BEBA8EAE-BF5A-486C-A8C5-ECC9F3942E4B}">
                  <a14:imgProps xmlns:a14="http://schemas.microsoft.com/office/drawing/2010/main">
                    <a14:imgLayer r:embed="rId8">
                      <a14:imgEffect>
                        <a14:backgroundRemoval t="8571" b="92540" l="28667" r="71000">
                          <a14:foregroundMark x1="45750" y1="29683" x2="45750" y2="29683"/>
                          <a14:foregroundMark x1="53167" y1="29841" x2="53167" y2="29841"/>
                          <a14:foregroundMark x1="49750" y1="39206" x2="49750" y2="39206"/>
                          <a14:foregroundMark x1="50333" y1="54762" x2="50333" y2="54762"/>
                          <a14:foregroundMark x1="50250" y1="66032" x2="50250" y2="66032"/>
                        </a14:backgroundRemoval>
                      </a14:imgEffect>
                      <a14:imgEffect>
                        <a14:sharpenSoften amount="100000"/>
                      </a14:imgEffect>
                      <a14:imgEffect>
                        <a14:colorTemperature colorTemp="47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l="27882" t="8109" r="27779" b="7435"/>
            <a:stretch/>
          </p:blipFill>
          <p:spPr bwMode="auto">
            <a:xfrm>
              <a:off x="4627029" y="4148034"/>
              <a:ext cx="1221963" cy="1221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群組 1"/>
          <p:cNvGrpSpPr>
            <a:grpSpLocks noChangeAspect="1"/>
          </p:cNvGrpSpPr>
          <p:nvPr/>
        </p:nvGrpSpPr>
        <p:grpSpPr>
          <a:xfrm>
            <a:off x="5065122" y="1397898"/>
            <a:ext cx="1440000" cy="1440000"/>
            <a:chOff x="4355344" y="1402211"/>
            <a:chExt cx="1733266" cy="1733266"/>
          </a:xfrm>
        </p:grpSpPr>
        <p:sp>
          <p:nvSpPr>
            <p:cNvPr id="50" name="橢圓 49"/>
            <p:cNvSpPr>
              <a:spLocks noChangeAspect="1"/>
            </p:cNvSpPr>
            <p:nvPr/>
          </p:nvSpPr>
          <p:spPr>
            <a:xfrm>
              <a:off x="4355344" y="1402211"/>
              <a:ext cx="1733266" cy="1733266"/>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64" name="Picture 16" descr="相關圖片"/>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63111" y1="54911" x2="63111" y2="54911"/>
                          <a14:foregroundMark x1="28444" y1="40179" x2="28444" y2="40179"/>
                          <a14:foregroundMark x1="36444" y1="36607" x2="36444" y2="36607"/>
                          <a14:foregroundMark x1="48000" y1="38393" x2="48000" y2="38393"/>
                          <a14:foregroundMark x1="43556" y1="51786" x2="43556" y2="51786"/>
                        </a14:backgroundRemoval>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610444" y="1634672"/>
              <a:ext cx="1184779" cy="11795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a:grpSpLocks noChangeAspect="1"/>
          </p:cNvGrpSpPr>
          <p:nvPr/>
        </p:nvGrpSpPr>
        <p:grpSpPr>
          <a:xfrm>
            <a:off x="9779733" y="4127699"/>
            <a:ext cx="1440000" cy="1440000"/>
            <a:chOff x="10175055" y="3824740"/>
            <a:chExt cx="1733266" cy="1733266"/>
          </a:xfrm>
        </p:grpSpPr>
        <p:sp>
          <p:nvSpPr>
            <p:cNvPr id="54" name="橢圓 53"/>
            <p:cNvSpPr>
              <a:spLocks noChangeAspect="1"/>
            </p:cNvSpPr>
            <p:nvPr/>
          </p:nvSpPr>
          <p:spPr>
            <a:xfrm>
              <a:off x="10175055" y="3824740"/>
              <a:ext cx="1733266" cy="1733266"/>
            </a:xfrm>
            <a:prstGeom prst="ellipse">
              <a:avLst/>
            </a:prstGeom>
            <a:solidFill>
              <a:srgbClr val="4CB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11">
              <a:extLst>
                <a:ext uri="{BEBA8EAE-BF5A-486C-A8C5-ECC9F3942E4B}">
                  <a14:imgProps xmlns:a14="http://schemas.microsoft.com/office/drawing/2010/main">
                    <a14:imgLayer r:embed="rId12">
                      <a14:imgEffect>
                        <a14:backgroundRemoval t="2381" b="99405" l="0" r="100000">
                          <a14:foregroundMark x1="84385" y1="83929" x2="84385" y2="83929"/>
                          <a14:foregroundMark x1="68771" y1="83333" x2="68771" y2="83333"/>
                          <a14:foregroundMark x1="59468" y1="38095" x2="59468" y2="38095"/>
                          <a14:foregroundMark x1="56146" y1="35119" x2="56146" y2="35119"/>
                        </a14:backgroundRemoval>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flipH="1">
              <a:off x="10336727" y="4223132"/>
              <a:ext cx="1481735" cy="827015"/>
            </a:xfrm>
            <a:prstGeom prst="rect">
              <a:avLst/>
            </a:prstGeom>
          </p:spPr>
        </p:pic>
      </p:grpSp>
    </p:spTree>
    <p:extLst>
      <p:ext uri="{BB962C8B-B14F-4D97-AF65-F5344CB8AC3E}">
        <p14:creationId xmlns:p14="http://schemas.microsoft.com/office/powerpoint/2010/main" val="82675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77" name="矩形 76"/>
          <p:cNvSpPr/>
          <p:nvPr/>
        </p:nvSpPr>
        <p:spPr>
          <a:xfrm>
            <a:off x="0" y="0"/>
            <a:ext cx="40845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78" name="群組 77"/>
          <p:cNvGrpSpPr/>
          <p:nvPr/>
        </p:nvGrpSpPr>
        <p:grpSpPr>
          <a:xfrm>
            <a:off x="242282" y="665551"/>
            <a:ext cx="3600000" cy="1440000"/>
            <a:chOff x="381270" y="542612"/>
            <a:chExt cx="3600000" cy="1440000"/>
          </a:xfrm>
        </p:grpSpPr>
        <p:sp>
          <p:nvSpPr>
            <p:cNvPr id="79" name="矩形 78"/>
            <p:cNvSpPr/>
            <p:nvPr/>
          </p:nvSpPr>
          <p:spPr>
            <a:xfrm>
              <a:off x="561270" y="542612"/>
              <a:ext cx="3240000" cy="1440000"/>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0" name="矩形 79"/>
            <p:cNvSpPr/>
            <p:nvPr/>
          </p:nvSpPr>
          <p:spPr>
            <a:xfrm>
              <a:off x="381270" y="902613"/>
              <a:ext cx="3600000" cy="72000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lumMod val="50000"/>
                    </a:schemeClr>
                  </a:solidFill>
                  <a:latin typeface="微軟正黑體" panose="020B0604030504040204" pitchFamily="34" charset="-120"/>
                  <a:ea typeface="微軟正黑體" panose="020B0604030504040204" pitchFamily="34" charset="-120"/>
                </a:rPr>
                <a:t>開發流程</a:t>
              </a:r>
              <a:endParaRPr lang="zh-TW" altLang="en-US" sz="2800" b="1" dirty="0">
                <a:solidFill>
                  <a:schemeClr val="bg1">
                    <a:lumMod val="50000"/>
                  </a:schemeClr>
                </a:solidFill>
                <a:latin typeface="微軟正黑體" panose="020B0604030504040204" pitchFamily="34" charset="-120"/>
                <a:ea typeface="微軟正黑體" panose="020B0604030504040204" pitchFamily="34" charset="-120"/>
              </a:endParaRPr>
            </a:p>
          </p:txBody>
        </p:sp>
      </p:grpSp>
      <p:pic>
        <p:nvPicPr>
          <p:cNvPr id="81" name="圖片 80"/>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9878" y="3109135"/>
            <a:ext cx="2932404" cy="2932404"/>
          </a:xfrm>
          <a:prstGeom prst="rect">
            <a:avLst/>
          </a:prstGeom>
        </p:spPr>
      </p:pic>
      <p:grpSp>
        <p:nvGrpSpPr>
          <p:cNvPr id="82" name="群組 81"/>
          <p:cNvGrpSpPr/>
          <p:nvPr/>
        </p:nvGrpSpPr>
        <p:grpSpPr>
          <a:xfrm>
            <a:off x="12556357" y="256611"/>
            <a:ext cx="1791956" cy="1437670"/>
            <a:chOff x="10434749" y="245144"/>
            <a:chExt cx="1655756" cy="1227452"/>
          </a:xfrm>
        </p:grpSpPr>
        <p:sp>
          <p:nvSpPr>
            <p:cNvPr id="83" name="等腰三角形 82"/>
            <p:cNvSpPr>
              <a:spLocks noChangeAspect="1"/>
            </p:cNvSpPr>
            <p:nvPr/>
          </p:nvSpPr>
          <p:spPr>
            <a:xfrm rot="5400000" flipV="1">
              <a:off x="10619818" y="60075"/>
              <a:ext cx="1116565" cy="14867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等腰三角形 83"/>
            <p:cNvSpPr>
              <a:spLocks noChangeAspect="1"/>
            </p:cNvSpPr>
            <p:nvPr/>
          </p:nvSpPr>
          <p:spPr>
            <a:xfrm rot="5400000" flipV="1">
              <a:off x="11397095" y="272377"/>
              <a:ext cx="594820" cy="792000"/>
            </a:xfrm>
            <a:prstGeom prst="triangle">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等腰三角形 84"/>
            <p:cNvSpPr>
              <a:spLocks noChangeAspect="1"/>
            </p:cNvSpPr>
            <p:nvPr/>
          </p:nvSpPr>
          <p:spPr>
            <a:xfrm rot="5400000" flipV="1">
              <a:off x="10975321" y="999817"/>
              <a:ext cx="405559" cy="540000"/>
            </a:xfrm>
            <a:prstGeom prst="triangle">
              <a:avLst/>
            </a:prstGeom>
            <a:solidFill>
              <a:srgbClr val="94DFB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6" name="群組 85"/>
          <p:cNvGrpSpPr/>
          <p:nvPr/>
        </p:nvGrpSpPr>
        <p:grpSpPr>
          <a:xfrm flipH="1">
            <a:off x="12480518" y="5236000"/>
            <a:ext cx="1791956" cy="1437670"/>
            <a:chOff x="10434749" y="245144"/>
            <a:chExt cx="1655756" cy="1227452"/>
          </a:xfrm>
        </p:grpSpPr>
        <p:sp>
          <p:nvSpPr>
            <p:cNvPr id="87" name="等腰三角形 86"/>
            <p:cNvSpPr>
              <a:spLocks noChangeAspect="1"/>
            </p:cNvSpPr>
            <p:nvPr/>
          </p:nvSpPr>
          <p:spPr>
            <a:xfrm rot="5400000" flipV="1">
              <a:off x="10619818" y="60075"/>
              <a:ext cx="1116565" cy="1486704"/>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等腰三角形 87"/>
            <p:cNvSpPr>
              <a:spLocks noChangeAspect="1"/>
            </p:cNvSpPr>
            <p:nvPr/>
          </p:nvSpPr>
          <p:spPr>
            <a:xfrm rot="5400000" flipV="1">
              <a:off x="11397095" y="272377"/>
              <a:ext cx="594820" cy="792000"/>
            </a:xfrm>
            <a:prstGeom prst="triangle">
              <a:avLst/>
            </a:prstGeom>
            <a:noFill/>
            <a:ln w="381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等腰三角形 88"/>
            <p:cNvSpPr>
              <a:spLocks noChangeAspect="1"/>
            </p:cNvSpPr>
            <p:nvPr/>
          </p:nvSpPr>
          <p:spPr>
            <a:xfrm rot="5400000" flipV="1">
              <a:off x="10975321" y="999817"/>
              <a:ext cx="405559" cy="540000"/>
            </a:xfrm>
            <a:prstGeom prst="triangle">
              <a:avLst/>
            </a:prstGeom>
            <a:noFill/>
            <a:ln w="38100">
              <a:solidFill>
                <a:srgbClr val="94D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0" name="直線接點 89"/>
          <p:cNvCxnSpPr/>
          <p:nvPr/>
        </p:nvCxnSpPr>
        <p:spPr>
          <a:xfrm flipH="1" flipV="1">
            <a:off x="4451380" y="1"/>
            <a:ext cx="3803" cy="4360984"/>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flipH="1" flipV="1">
            <a:off x="4458307" y="241916"/>
            <a:ext cx="5362909" cy="2939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cxnSp>
        <p:nvCxnSpPr>
          <p:cNvPr id="92" name="直線接點 91"/>
          <p:cNvCxnSpPr/>
          <p:nvPr/>
        </p:nvCxnSpPr>
        <p:spPr>
          <a:xfrm flipH="1">
            <a:off x="12009000" y="3258000"/>
            <a:ext cx="41" cy="3600000"/>
          </a:xfrm>
          <a:prstGeom prst="line">
            <a:avLst/>
          </a:prstGeom>
          <a:ln w="28575">
            <a:solidFill>
              <a:schemeClr val="bg1"/>
            </a:solidFill>
            <a:headEnd type="oval"/>
            <a:tailEnd w="lg" len="sm"/>
          </a:ln>
        </p:spPr>
        <p:style>
          <a:lnRef idx="1">
            <a:schemeClr val="accent1"/>
          </a:lnRef>
          <a:fillRef idx="0">
            <a:schemeClr val="accent1"/>
          </a:fillRef>
          <a:effectRef idx="0">
            <a:schemeClr val="accent1"/>
          </a:effectRef>
          <a:fontRef idx="minor">
            <a:schemeClr val="tx1"/>
          </a:fontRef>
        </p:style>
      </p:cxnSp>
      <p:sp>
        <p:nvSpPr>
          <p:cNvPr id="63" name="＞形箭號 62"/>
          <p:cNvSpPr/>
          <p:nvPr/>
        </p:nvSpPr>
        <p:spPr>
          <a:xfrm>
            <a:off x="6028860" y="3147485"/>
            <a:ext cx="2160000" cy="614433"/>
          </a:xfrm>
          <a:prstGeom prst="chevron">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4222828" y="4124707"/>
            <a:ext cx="1800000" cy="430887"/>
          </a:xfrm>
          <a:prstGeom prst="rect">
            <a:avLst/>
          </a:prstGeom>
          <a:noFill/>
        </p:spPr>
        <p:txBody>
          <a:bodyPr wrap="square" rtlCol="0">
            <a:spAutoFit/>
          </a:bodyP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文章擷取</a:t>
            </a:r>
          </a:p>
        </p:txBody>
      </p:sp>
      <p:sp>
        <p:nvSpPr>
          <p:cNvPr id="19" name="文字方塊 18"/>
          <p:cNvSpPr txBox="1"/>
          <p:nvPr/>
        </p:nvSpPr>
        <p:spPr>
          <a:xfrm>
            <a:off x="6194488" y="4150274"/>
            <a:ext cx="1800000" cy="430887"/>
          </a:xfrm>
          <a:prstGeom prst="rect">
            <a:avLst/>
          </a:prstGeom>
          <a:noFill/>
        </p:spPr>
        <p:txBody>
          <a:bodyPr wrap="square" rtlCol="0">
            <a:spAutoFit/>
          </a:bodyP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文章前處理</a:t>
            </a:r>
          </a:p>
        </p:txBody>
      </p:sp>
      <p:sp>
        <p:nvSpPr>
          <p:cNvPr id="23" name="五邊形 22"/>
          <p:cNvSpPr/>
          <p:nvPr/>
        </p:nvSpPr>
        <p:spPr>
          <a:xfrm>
            <a:off x="4237074" y="3152181"/>
            <a:ext cx="1980000" cy="614433"/>
          </a:xfrm>
          <a:prstGeom prst="homePlate">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9" name="群組 68"/>
          <p:cNvGrpSpPr>
            <a:grpSpLocks noChangeAspect="1"/>
          </p:cNvGrpSpPr>
          <p:nvPr/>
        </p:nvGrpSpPr>
        <p:grpSpPr>
          <a:xfrm>
            <a:off x="4494000" y="2774890"/>
            <a:ext cx="1260000" cy="1260000"/>
            <a:chOff x="4022605" y="1469911"/>
            <a:chExt cx="1640983" cy="1640983"/>
          </a:xfrm>
        </p:grpSpPr>
        <p:sp>
          <p:nvSpPr>
            <p:cNvPr id="70" name="橢圓 69"/>
            <p:cNvSpPr/>
            <p:nvPr/>
          </p:nvSpPr>
          <p:spPr>
            <a:xfrm>
              <a:off x="4022605" y="1469911"/>
              <a:ext cx="1640983" cy="1640983"/>
            </a:xfrm>
            <a:prstGeom prst="ellipse">
              <a:avLst/>
            </a:prstGeom>
            <a:solidFill>
              <a:srgbClr val="4CB897"/>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71" name="圖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6066" y="1752095"/>
              <a:ext cx="1074059" cy="1074059"/>
            </a:xfrm>
            <a:prstGeom prst="rect">
              <a:avLst/>
            </a:prstGeom>
          </p:spPr>
        </p:pic>
      </p:grpSp>
      <p:grpSp>
        <p:nvGrpSpPr>
          <p:cNvPr id="8" name="群組 7"/>
          <p:cNvGrpSpPr>
            <a:grpSpLocks noChangeAspect="1"/>
          </p:cNvGrpSpPr>
          <p:nvPr/>
        </p:nvGrpSpPr>
        <p:grpSpPr>
          <a:xfrm>
            <a:off x="6468742" y="2778495"/>
            <a:ext cx="1260000" cy="1260000"/>
            <a:chOff x="9237468" y="1483556"/>
            <a:chExt cx="1640983" cy="1640983"/>
          </a:xfrm>
        </p:grpSpPr>
        <p:sp>
          <p:nvSpPr>
            <p:cNvPr id="34" name="橢圓 33"/>
            <p:cNvSpPr/>
            <p:nvPr/>
          </p:nvSpPr>
          <p:spPr>
            <a:xfrm>
              <a:off x="9237468" y="1483556"/>
              <a:ext cx="1640983" cy="1640983"/>
            </a:xfrm>
            <a:prstGeom prst="ellipse">
              <a:avLst/>
            </a:prstGeom>
            <a:solidFill>
              <a:srgbClr val="4CB897"/>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56" name="圖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499" y="1747182"/>
              <a:ext cx="1085667" cy="1085667"/>
            </a:xfrm>
            <a:prstGeom prst="rect">
              <a:avLst/>
            </a:prstGeom>
          </p:spPr>
        </p:pic>
      </p:grpSp>
      <p:sp>
        <p:nvSpPr>
          <p:cNvPr id="116" name="＞形箭號 66">
            <a:extLst>
              <a:ext uri="{FF2B5EF4-FFF2-40B4-BE49-F238E27FC236}">
                <a16:creationId xmlns:a16="http://schemas.microsoft.com/office/drawing/2014/main" id="{C6C558FE-DEE5-45CF-B1EE-DFBF84166B05}"/>
              </a:ext>
            </a:extLst>
          </p:cNvPr>
          <p:cNvSpPr/>
          <p:nvPr/>
        </p:nvSpPr>
        <p:spPr>
          <a:xfrm>
            <a:off x="8000287" y="3147541"/>
            <a:ext cx="2160000" cy="614433"/>
          </a:xfrm>
          <a:prstGeom prst="chevron">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8" name="矩形 117">
            <a:extLst>
              <a:ext uri="{FF2B5EF4-FFF2-40B4-BE49-F238E27FC236}">
                <a16:creationId xmlns:a16="http://schemas.microsoft.com/office/drawing/2014/main" id="{5C894F6E-CD7F-4A70-820C-0AF07FE40CBF}"/>
              </a:ext>
            </a:extLst>
          </p:cNvPr>
          <p:cNvSpPr/>
          <p:nvPr/>
        </p:nvSpPr>
        <p:spPr>
          <a:xfrm>
            <a:off x="8421265" y="2734701"/>
            <a:ext cx="1321035" cy="1440000"/>
          </a:xfrm>
          <a:prstGeom prst="rect">
            <a:avLst/>
          </a:prstGeom>
          <a:solidFill>
            <a:srgbClr val="94DFB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形箭號 64">
            <a:extLst>
              <a:ext uri="{FF2B5EF4-FFF2-40B4-BE49-F238E27FC236}">
                <a16:creationId xmlns:a16="http://schemas.microsoft.com/office/drawing/2014/main" id="{97B00E4D-4BF1-4E94-8366-3D03E0A61013}"/>
              </a:ext>
            </a:extLst>
          </p:cNvPr>
          <p:cNvSpPr/>
          <p:nvPr/>
        </p:nvSpPr>
        <p:spPr>
          <a:xfrm>
            <a:off x="9960785" y="3150849"/>
            <a:ext cx="2160000" cy="614433"/>
          </a:xfrm>
          <a:prstGeom prst="chevron">
            <a:avLst/>
          </a:prstGeom>
          <a:solidFill>
            <a:srgbClr val="94D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1" name="文字方塊 120">
            <a:extLst>
              <a:ext uri="{FF2B5EF4-FFF2-40B4-BE49-F238E27FC236}">
                <a16:creationId xmlns:a16="http://schemas.microsoft.com/office/drawing/2014/main" id="{1313895E-1625-4131-B21F-EB947349980B}"/>
              </a:ext>
            </a:extLst>
          </p:cNvPr>
          <p:cNvSpPr txBox="1"/>
          <p:nvPr/>
        </p:nvSpPr>
        <p:spPr>
          <a:xfrm>
            <a:off x="10104326" y="4054696"/>
            <a:ext cx="1980000" cy="430887"/>
          </a:xfrm>
          <a:prstGeom prst="rect">
            <a:avLst/>
          </a:prstGeom>
          <a:noFill/>
        </p:spPr>
        <p:txBody>
          <a:bodyPr wrap="square" rtlCol="0">
            <a:spAutoFit/>
          </a:bodyP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視覺化分析</a:t>
            </a:r>
            <a:endParaRPr lang="zh-TW" altLang="en-US" sz="2200" b="1" dirty="0">
              <a:solidFill>
                <a:schemeClr val="bg1"/>
              </a:solidFill>
            </a:endParaRPr>
          </a:p>
        </p:txBody>
      </p:sp>
      <p:sp>
        <p:nvSpPr>
          <p:cNvPr id="122" name="文字方塊 121">
            <a:extLst>
              <a:ext uri="{FF2B5EF4-FFF2-40B4-BE49-F238E27FC236}">
                <a16:creationId xmlns:a16="http://schemas.microsoft.com/office/drawing/2014/main" id="{660CCF5B-7B17-48FA-89C9-4A1F86914A22}"/>
              </a:ext>
            </a:extLst>
          </p:cNvPr>
          <p:cNvSpPr txBox="1"/>
          <p:nvPr/>
        </p:nvSpPr>
        <p:spPr>
          <a:xfrm>
            <a:off x="8086663" y="4912843"/>
            <a:ext cx="1980000" cy="430887"/>
          </a:xfrm>
          <a:prstGeom prst="rect">
            <a:avLst/>
          </a:prstGeom>
          <a:noFill/>
        </p:spPr>
        <p:txBody>
          <a:bodyPr wrap="square" rtlCol="0">
            <a:spAutoFit/>
          </a:bodyP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情緒分數計算</a:t>
            </a:r>
          </a:p>
        </p:txBody>
      </p:sp>
      <p:sp>
        <p:nvSpPr>
          <p:cNvPr id="123" name="文字方塊 122">
            <a:extLst>
              <a:ext uri="{FF2B5EF4-FFF2-40B4-BE49-F238E27FC236}">
                <a16:creationId xmlns:a16="http://schemas.microsoft.com/office/drawing/2014/main" id="{CC6710A7-B76E-4E86-8C0C-646011358728}"/>
              </a:ext>
            </a:extLst>
          </p:cNvPr>
          <p:cNvSpPr txBox="1"/>
          <p:nvPr/>
        </p:nvSpPr>
        <p:spPr>
          <a:xfrm>
            <a:off x="8093938" y="1503596"/>
            <a:ext cx="1980000" cy="430887"/>
          </a:xfrm>
          <a:prstGeom prst="rect">
            <a:avLst/>
          </a:prstGeom>
          <a:noFill/>
        </p:spPr>
        <p:txBody>
          <a:bodyPr wrap="square" rtlCol="0">
            <a:spAutoFit/>
          </a:bodyPr>
          <a:lstStyle/>
          <a:p>
            <a:pPr algn="ctr"/>
            <a:r>
              <a:rPr lang="zh-TW" altLang="en-US" sz="2200" b="1" dirty="0">
                <a:solidFill>
                  <a:schemeClr val="bg1"/>
                </a:solidFill>
                <a:latin typeface="微軟正黑體" panose="020B0604030504040204" pitchFamily="34" charset="-120"/>
                <a:ea typeface="微軟正黑體" panose="020B0604030504040204" pitchFamily="34" charset="-120"/>
              </a:rPr>
              <a:t>主題分群</a:t>
            </a:r>
          </a:p>
        </p:txBody>
      </p:sp>
      <p:grpSp>
        <p:nvGrpSpPr>
          <p:cNvPr id="126" name="群組 125">
            <a:extLst>
              <a:ext uri="{FF2B5EF4-FFF2-40B4-BE49-F238E27FC236}">
                <a16:creationId xmlns:a16="http://schemas.microsoft.com/office/drawing/2014/main" id="{B1B6D48B-9F7D-4EFF-A88C-7814297CE5E2}"/>
              </a:ext>
            </a:extLst>
          </p:cNvPr>
          <p:cNvGrpSpPr>
            <a:grpSpLocks noChangeAspect="1"/>
          </p:cNvGrpSpPr>
          <p:nvPr/>
        </p:nvGrpSpPr>
        <p:grpSpPr>
          <a:xfrm>
            <a:off x="8453938" y="3544701"/>
            <a:ext cx="1260000" cy="1260000"/>
            <a:chOff x="2621353" y="4956862"/>
            <a:chExt cx="1224386" cy="1224386"/>
          </a:xfrm>
        </p:grpSpPr>
        <p:sp>
          <p:nvSpPr>
            <p:cNvPr id="127" name="橢圓 126">
              <a:extLst>
                <a:ext uri="{FF2B5EF4-FFF2-40B4-BE49-F238E27FC236}">
                  <a16:creationId xmlns:a16="http://schemas.microsoft.com/office/drawing/2014/main" id="{E42D5ECE-91B5-404B-98F6-5BDFEB5AFDC0}"/>
                </a:ext>
              </a:extLst>
            </p:cNvPr>
            <p:cNvSpPr/>
            <p:nvPr/>
          </p:nvSpPr>
          <p:spPr>
            <a:xfrm>
              <a:off x="2621353" y="4956862"/>
              <a:ext cx="1224386" cy="1224386"/>
            </a:xfrm>
            <a:prstGeom prst="ellipse">
              <a:avLst/>
            </a:prstGeom>
            <a:solidFill>
              <a:srgbClr val="4CB8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28" name="圖片 127">
              <a:extLst>
                <a:ext uri="{FF2B5EF4-FFF2-40B4-BE49-F238E27FC236}">
                  <a16:creationId xmlns:a16="http://schemas.microsoft.com/office/drawing/2014/main" id="{D55DEDE9-572F-4F87-A93E-B8F3846FC2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4212" y="5233519"/>
              <a:ext cx="673644" cy="673644"/>
            </a:xfrm>
            <a:prstGeom prst="rect">
              <a:avLst/>
            </a:prstGeom>
          </p:spPr>
        </p:pic>
      </p:grpSp>
      <p:grpSp>
        <p:nvGrpSpPr>
          <p:cNvPr id="129" name="群組 128">
            <a:extLst>
              <a:ext uri="{FF2B5EF4-FFF2-40B4-BE49-F238E27FC236}">
                <a16:creationId xmlns:a16="http://schemas.microsoft.com/office/drawing/2014/main" id="{891E887C-D4AB-4541-BFF5-ACADD5ADE38E}"/>
              </a:ext>
            </a:extLst>
          </p:cNvPr>
          <p:cNvGrpSpPr>
            <a:grpSpLocks noChangeAspect="1"/>
          </p:cNvGrpSpPr>
          <p:nvPr/>
        </p:nvGrpSpPr>
        <p:grpSpPr>
          <a:xfrm>
            <a:off x="8448247" y="2040828"/>
            <a:ext cx="1260000" cy="1260000"/>
            <a:chOff x="2624361" y="3397435"/>
            <a:chExt cx="1224386" cy="1224386"/>
          </a:xfrm>
        </p:grpSpPr>
        <p:sp>
          <p:nvSpPr>
            <p:cNvPr id="130" name="橢圓 129">
              <a:extLst>
                <a:ext uri="{FF2B5EF4-FFF2-40B4-BE49-F238E27FC236}">
                  <a16:creationId xmlns:a16="http://schemas.microsoft.com/office/drawing/2014/main" id="{58E03BC2-699D-4BEA-AAFD-136A081566E9}"/>
                </a:ext>
              </a:extLst>
            </p:cNvPr>
            <p:cNvSpPr/>
            <p:nvPr/>
          </p:nvSpPr>
          <p:spPr>
            <a:xfrm>
              <a:off x="2624361" y="3397435"/>
              <a:ext cx="1224386" cy="1224386"/>
            </a:xfrm>
            <a:prstGeom prst="ellipse">
              <a:avLst/>
            </a:prstGeom>
            <a:solidFill>
              <a:srgbClr val="4CB8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31" name="圖片 130">
              <a:extLst>
                <a:ext uri="{FF2B5EF4-FFF2-40B4-BE49-F238E27FC236}">
                  <a16:creationId xmlns:a16="http://schemas.microsoft.com/office/drawing/2014/main" id="{61356A44-61DD-4DD4-AC53-28C101EAB3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7289" y="3578139"/>
              <a:ext cx="813073" cy="813073"/>
            </a:xfrm>
            <a:prstGeom prst="rect">
              <a:avLst/>
            </a:prstGeom>
          </p:spPr>
        </p:pic>
      </p:grpSp>
      <p:grpSp>
        <p:nvGrpSpPr>
          <p:cNvPr id="138" name="群組 137">
            <a:extLst>
              <a:ext uri="{FF2B5EF4-FFF2-40B4-BE49-F238E27FC236}">
                <a16:creationId xmlns:a16="http://schemas.microsoft.com/office/drawing/2014/main" id="{5CD7E1C4-ADE6-45B6-8C07-53E122E03A0F}"/>
              </a:ext>
            </a:extLst>
          </p:cNvPr>
          <p:cNvGrpSpPr>
            <a:grpSpLocks noChangeAspect="1"/>
          </p:cNvGrpSpPr>
          <p:nvPr/>
        </p:nvGrpSpPr>
        <p:grpSpPr>
          <a:xfrm>
            <a:off x="10406462" y="2734701"/>
            <a:ext cx="1260000" cy="1260000"/>
            <a:chOff x="10245044" y="3993184"/>
            <a:chExt cx="1640983" cy="1640983"/>
          </a:xfrm>
        </p:grpSpPr>
        <p:sp>
          <p:nvSpPr>
            <p:cNvPr id="139" name="橢圓 138">
              <a:extLst>
                <a:ext uri="{FF2B5EF4-FFF2-40B4-BE49-F238E27FC236}">
                  <a16:creationId xmlns:a16="http://schemas.microsoft.com/office/drawing/2014/main" id="{DAAE8E10-EC0A-4C9B-ADF4-34E3137225F8}"/>
                </a:ext>
              </a:extLst>
            </p:cNvPr>
            <p:cNvSpPr/>
            <p:nvPr/>
          </p:nvSpPr>
          <p:spPr>
            <a:xfrm>
              <a:off x="10245044" y="3993184"/>
              <a:ext cx="1640983" cy="1640983"/>
            </a:xfrm>
            <a:prstGeom prst="ellipse">
              <a:avLst/>
            </a:prstGeom>
            <a:solidFill>
              <a:srgbClr val="4CB89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40" name="圖片 139">
              <a:extLst>
                <a:ext uri="{FF2B5EF4-FFF2-40B4-BE49-F238E27FC236}">
                  <a16:creationId xmlns:a16="http://schemas.microsoft.com/office/drawing/2014/main" id="{2393FCDD-03EF-4028-BCE7-6AC34E93439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558784" y="4246330"/>
              <a:ext cx="1013502" cy="1013502"/>
            </a:xfrm>
            <a:prstGeom prst="rect">
              <a:avLst/>
            </a:prstGeom>
          </p:spPr>
        </p:pic>
      </p:grpSp>
    </p:spTree>
    <p:extLst>
      <p:ext uri="{BB962C8B-B14F-4D97-AF65-F5344CB8AC3E}">
        <p14:creationId xmlns:p14="http://schemas.microsoft.com/office/powerpoint/2010/main" val="324773953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15132</TotalTime>
  <Words>2167</Words>
  <Application>Microsoft Office PowerPoint</Application>
  <PresentationFormat>寬螢幕</PresentationFormat>
  <Paragraphs>340</Paragraphs>
  <Slides>34</Slides>
  <Notes>24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34</vt:i4>
      </vt:variant>
    </vt:vector>
  </HeadingPairs>
  <TitlesOfParts>
    <vt:vector size="41" baseType="lpstr">
      <vt:lpstr>微軟正黑體</vt:lpstr>
      <vt:lpstr>Arial</vt:lpstr>
      <vt:lpstr>Arial Rounded MT Bold</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402</cp:revision>
  <dcterms:created xsi:type="dcterms:W3CDTF">2019-10-02T01:29:50Z</dcterms:created>
  <dcterms:modified xsi:type="dcterms:W3CDTF">2019-12-07T18:44:37Z</dcterms:modified>
</cp:coreProperties>
</file>